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4" r:id="rId3"/>
    <p:sldId id="264" r:id="rId4"/>
    <p:sldId id="257" r:id="rId5"/>
    <p:sldId id="261" r:id="rId6"/>
    <p:sldId id="262" r:id="rId7"/>
    <p:sldId id="258" r:id="rId8"/>
    <p:sldId id="273" r:id="rId9"/>
    <p:sldId id="259" r:id="rId10"/>
    <p:sldId id="270" r:id="rId11"/>
    <p:sldId id="271" r:id="rId12"/>
    <p:sldId id="269" r:id="rId13"/>
    <p:sldId id="27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8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Y:\My%20Drive\Thinkful\hr-model-8.6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blairsubhiyah\Desktop\Thinkful%20Excel3\HRFinalDeBuggedpowerpoin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blairsubhiyah\Desktop\Thinkful%20Excel3\HRFinalDeBuggedpowerpoin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blairsubhiyah\Desktop\Thinkful%20Excel3\HRFinalDeBuggedpowerpoin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blairsubhiyah\Desktop\Thinkful%20Excel3\HRFinalDeBuggedpowerpoint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1575921278394853"/>
          <c:y val="0.10271936080690632"/>
          <c:w val="0.68424078721605142"/>
          <c:h val="0.8123141377057208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HR_Dashboard!$D$2</c:f>
              <c:strCache>
                <c:ptCount val="1"/>
                <c:pt idx="0">
                  <c:v>Account Executive 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tx>
                <c:rich>
                  <a:bodyPr/>
                  <a:lstStyle/>
                  <a:p>
                    <a:fld id="{4DE6F67E-EE50-48DD-89C7-C534E2DDAB7C}" type="VALUE">
                      <a:rPr lang="en-US"/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28DB-433E-AFF9-60A4239051A8}"/>
                </c:ext>
              </c:extLst>
            </c:dLbl>
            <c:numFmt formatCode="&quot;$&quot;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HR_Dashboard!$C$6:$C$7</c:f>
              <c:strCache>
                <c:ptCount val="2"/>
                <c:pt idx="0">
                  <c:v>Total Commissions</c:v>
                </c:pt>
                <c:pt idx="1">
                  <c:v>Total Revenue</c:v>
                </c:pt>
              </c:strCache>
            </c:strRef>
          </c:cat>
          <c:val>
            <c:numRef>
              <c:f>HR_Dashboard!$D$6:$D$7</c:f>
              <c:numCache>
                <c:formatCode>_("$"* #,##0.00_);_("$"* \(#,##0.00\);_("$"* "-"??_);_(@_)</c:formatCode>
                <c:ptCount val="2"/>
                <c:pt idx="0">
                  <c:v>26837223.410000015</c:v>
                </c:pt>
                <c:pt idx="1">
                  <c:v>210180123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8DB-433E-AFF9-60A4239051A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54095560"/>
        <c:axId val="354095888"/>
      </c:barChart>
      <c:catAx>
        <c:axId val="354095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4095888"/>
        <c:crosses val="autoZero"/>
        <c:auto val="1"/>
        <c:lblAlgn val="ctr"/>
        <c:lblOffset val="100"/>
        <c:noMultiLvlLbl val="0"/>
      </c:catAx>
      <c:valAx>
        <c:axId val="354095888"/>
        <c:scaling>
          <c:orientation val="minMax"/>
        </c:scaling>
        <c:delete val="0"/>
        <c:axPos val="l"/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4095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2930844113409236"/>
          <c:y val="0.10271936080690632"/>
          <c:w val="0.67069159342887164"/>
          <c:h val="0.8167296857128446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HR_Dashboard!$D$2</c:f>
              <c:strCache>
                <c:ptCount val="1"/>
                <c:pt idx="0">
                  <c:v>Account Executive II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tx>
                <c:rich>
                  <a:bodyPr/>
                  <a:lstStyle/>
                  <a:p>
                    <a:fld id="{4DE6F67E-EE50-48DD-89C7-C534E2DDAB7C}" type="VALUE">
                      <a:rPr lang="en-US"/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B9C5-4B7E-95FA-324C79B04BDB}"/>
                </c:ext>
              </c:extLst>
            </c:dLbl>
            <c:numFmt formatCode="&quot;$&quot;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HR_Dashboard!$C$6:$C$7</c:f>
              <c:strCache>
                <c:ptCount val="2"/>
                <c:pt idx="0">
                  <c:v>Total Commissions</c:v>
                </c:pt>
                <c:pt idx="1">
                  <c:v>Total Revenue</c:v>
                </c:pt>
              </c:strCache>
            </c:strRef>
          </c:cat>
          <c:val>
            <c:numRef>
              <c:f>HR_Dashboard!$D$6:$D$7</c:f>
              <c:numCache>
                <c:formatCode>_("$"* #,##0.00_);_("$"* \(#,##0.00\);_("$"* "-"??_);_(@_)</c:formatCode>
                <c:ptCount val="2"/>
                <c:pt idx="0">
                  <c:v>34165054.029999979</c:v>
                </c:pt>
                <c:pt idx="1">
                  <c:v>242195437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C5-4B7E-95FA-324C79B04BD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54095560"/>
        <c:axId val="354095888"/>
      </c:barChart>
      <c:catAx>
        <c:axId val="354095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4095888"/>
        <c:crosses val="autoZero"/>
        <c:auto val="1"/>
        <c:lblAlgn val="ctr"/>
        <c:lblOffset val="100"/>
        <c:noMultiLvlLbl val="0"/>
      </c:catAx>
      <c:valAx>
        <c:axId val="354095888"/>
        <c:scaling>
          <c:orientation val="minMax"/>
        </c:scaling>
        <c:delete val="0"/>
        <c:axPos val="l"/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4095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4753070970445915"/>
          <c:y val="0.10271936080690632"/>
          <c:w val="0.59618080404723084"/>
          <c:h val="0.8123141377057208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HR_Dashboard!$D$2</c:f>
              <c:strCache>
                <c:ptCount val="1"/>
                <c:pt idx="0">
                  <c:v>Account Executive III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tx>
                <c:rich>
                  <a:bodyPr/>
                  <a:lstStyle/>
                  <a:p>
                    <a:fld id="{4DE6F67E-EE50-48DD-89C7-C534E2DDAB7C}" type="VALUE">
                      <a:rPr lang="en-US"/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E850-4F67-86E5-C7E628BCD23A}"/>
                </c:ext>
              </c:extLst>
            </c:dLbl>
            <c:numFmt formatCode="&quot;$&quot;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HR_Dashboard!$C$6:$C$7</c:f>
              <c:strCache>
                <c:ptCount val="2"/>
                <c:pt idx="0">
                  <c:v>Total Commissions</c:v>
                </c:pt>
                <c:pt idx="1">
                  <c:v>Total Revenue</c:v>
                </c:pt>
              </c:strCache>
            </c:strRef>
          </c:cat>
          <c:val>
            <c:numRef>
              <c:f>HR_Dashboard!$D$6:$D$7</c:f>
              <c:numCache>
                <c:formatCode>_("$"* #,##0.00_);_("$"* \(#,##0.00\);_("$"* "-"??_);_(@_)</c:formatCode>
                <c:ptCount val="2"/>
                <c:pt idx="0">
                  <c:v>37591020.979999989</c:v>
                </c:pt>
                <c:pt idx="1">
                  <c:v>246768638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50-4F67-86E5-C7E628BCD23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54095560"/>
        <c:axId val="354095888"/>
      </c:barChart>
      <c:catAx>
        <c:axId val="354095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4095888"/>
        <c:crosses val="autoZero"/>
        <c:auto val="1"/>
        <c:lblAlgn val="ctr"/>
        <c:lblOffset val="100"/>
        <c:noMultiLvlLbl val="0"/>
      </c:catAx>
      <c:valAx>
        <c:axId val="354095888"/>
        <c:scaling>
          <c:orientation val="minMax"/>
        </c:scaling>
        <c:delete val="0"/>
        <c:axPos val="l"/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4095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HR_Dashboard!$O$3</c:f>
              <c:strCache>
                <c:ptCount val="1"/>
                <c:pt idx="0">
                  <c:v>Revenue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numFmt formatCode="&quot;$&quot;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HR_Dashboard!$K$4:$M$6</c:f>
              <c:multiLvlStrCache>
                <c:ptCount val="3"/>
                <c:lvl>
                  <c:pt idx="0">
                    <c:v>Nathalie Bowerbank</c:v>
                  </c:pt>
                  <c:pt idx="1">
                    <c:v>Darryl Worgan</c:v>
                  </c:pt>
                  <c:pt idx="2">
                    <c:v>Shaylynn Southern</c:v>
                  </c:pt>
                </c:lvl>
                <c:lvl>
                  <c:pt idx="0">
                    <c:v>Account Executive I</c:v>
                  </c:pt>
                  <c:pt idx="1">
                    <c:v>Account Executive II</c:v>
                  </c:pt>
                  <c:pt idx="2">
                    <c:v>Account Executive III</c:v>
                  </c:pt>
                </c:lvl>
              </c:multiLvlStrCache>
            </c:multiLvlStrRef>
          </c:cat>
          <c:val>
            <c:numRef>
              <c:f>HR_Dashboard!$O$4:$O$6</c:f>
              <c:numCache>
                <c:formatCode>_("$"* #,##0.00_);_("$"* \(#,##0.00\);_("$"* "-"??_);_(@_)</c:formatCode>
                <c:ptCount val="3"/>
                <c:pt idx="0">
                  <c:v>1230202</c:v>
                </c:pt>
                <c:pt idx="1">
                  <c:v>1369014</c:v>
                </c:pt>
                <c:pt idx="2">
                  <c:v>1280079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C4-4EB3-B2A5-89F317B2BC2A}"/>
            </c:ext>
          </c:extLst>
        </c:ser>
        <c:ser>
          <c:idx val="2"/>
          <c:order val="2"/>
          <c:tx>
            <c:strRef>
              <c:f>HR_Dashboard!$P$3</c:f>
              <c:strCache>
                <c:ptCount val="1"/>
                <c:pt idx="0">
                  <c:v>Quota</c:v>
                </c:pt>
              </c:strCache>
            </c:strRef>
          </c:tx>
          <c:spPr>
            <a:gradFill flip="none" rotWithShape="1">
              <a:gsLst>
                <a:gs pos="0">
                  <a:schemeClr val="accent3"/>
                </a:gs>
                <a:gs pos="75000">
                  <a:schemeClr val="accent3">
                    <a:lumMod val="60000"/>
                    <a:lumOff val="40000"/>
                  </a:schemeClr>
                </a:gs>
                <a:gs pos="51000">
                  <a:schemeClr val="accent3">
                    <a:alpha val="75000"/>
                  </a:schemeClr>
                </a:gs>
                <a:gs pos="100000">
                  <a:schemeClr val="accent3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4.3684703818156777E-2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2C4-4EB3-B2A5-89F317B2BC2A}"/>
                </c:ext>
              </c:extLst>
            </c:dLbl>
            <c:dLbl>
              <c:idx val="1"/>
              <c:layout>
                <c:manualLayout>
                  <c:x val="3.9886033920925615E-2"/>
                  <c:y val="3.5987389112086265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2C4-4EB3-B2A5-89F317B2BC2A}"/>
                </c:ext>
              </c:extLst>
            </c:dLbl>
            <c:dLbl>
              <c:idx val="2"/>
              <c:layout>
                <c:manualLayout>
                  <c:x val="2.6590689280617166E-2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2C4-4EB3-B2A5-89F317B2BC2A}"/>
                </c:ext>
              </c:extLst>
            </c:dLbl>
            <c:numFmt formatCode="&quot;$&quot;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HR_Dashboard!$K$4:$M$6</c:f>
              <c:multiLvlStrCache>
                <c:ptCount val="3"/>
                <c:lvl>
                  <c:pt idx="0">
                    <c:v>Nathalie Bowerbank</c:v>
                  </c:pt>
                  <c:pt idx="1">
                    <c:v>Darryl Worgan</c:v>
                  </c:pt>
                  <c:pt idx="2">
                    <c:v>Shaylynn Southern</c:v>
                  </c:pt>
                </c:lvl>
                <c:lvl>
                  <c:pt idx="0">
                    <c:v>Account Executive I</c:v>
                  </c:pt>
                  <c:pt idx="1">
                    <c:v>Account Executive II</c:v>
                  </c:pt>
                  <c:pt idx="2">
                    <c:v>Account Executive III</c:v>
                  </c:pt>
                </c:lvl>
              </c:multiLvlStrCache>
            </c:multiLvlStrRef>
          </c:cat>
          <c:val>
            <c:numRef>
              <c:f>HR_Dashboard!$P$4:$P$6</c:f>
              <c:numCache>
                <c:formatCode>_("$"* #,##0.00_);_("$"* \(#,##0.00\);_("$"* "-"??_);_(@_)</c:formatCode>
                <c:ptCount val="3"/>
                <c:pt idx="0">
                  <c:v>500000</c:v>
                </c:pt>
                <c:pt idx="1">
                  <c:v>600000</c:v>
                </c:pt>
                <c:pt idx="2">
                  <c:v>750000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2C4-4EB3-B2A5-89F317B2BC2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55"/>
        <c:overlap val="-70"/>
        <c:axId val="457467008"/>
        <c:axId val="457464056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HR_Dashboard!$N$3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1"/>
                      </a:gs>
                      <a:gs pos="75000">
                        <a:schemeClr val="accent1">
                          <a:lumMod val="60000"/>
                          <a:lumOff val="40000"/>
                        </a:schemeClr>
                      </a:gs>
                      <a:gs pos="51000">
                        <a:schemeClr val="accent1">
                          <a:alpha val="75000"/>
                        </a:schemeClr>
                      </a:gs>
                      <a:gs pos="100000">
                        <a:schemeClr val="accent1"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multiLvlStrRef>
                    <c:extLst>
                      <c:ext uri="{02D57815-91ED-43cb-92C2-25804820EDAC}">
                        <c15:formulaRef>
                          <c15:sqref>HR_Dashboard!$K$4:$M$6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Nathalie Bowerbank</c:v>
                        </c:pt>
                        <c:pt idx="1">
                          <c:v>Darryl Worgan</c:v>
                        </c:pt>
                        <c:pt idx="2">
                          <c:v>Shaylynn Southern</c:v>
                        </c:pt>
                      </c:lvl>
                      <c:lvl>
                        <c:pt idx="0">
                          <c:v>Account Executive I</c:v>
                        </c:pt>
                        <c:pt idx="1">
                          <c:v>Account Executive II</c:v>
                        </c:pt>
                        <c:pt idx="2">
                          <c:v>Account Executive III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HR_Dashboard!$N$4:$N$6</c15:sqref>
                        </c15:formulaRef>
                      </c:ext>
                    </c:extLst>
                    <c:numCache>
                      <c:formatCode>General</c:formatCode>
                      <c:ptCount val="3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D2C4-4EB3-B2A5-89F317B2BC2A}"/>
                  </c:ext>
                </c:extLst>
              </c15:ser>
            </c15:filteredBarSeries>
          </c:ext>
        </c:extLst>
      </c:barChart>
      <c:catAx>
        <c:axId val="457467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7464056"/>
        <c:crosses val="autoZero"/>
        <c:auto val="1"/>
        <c:lblAlgn val="ctr"/>
        <c:lblOffset val="100"/>
        <c:noMultiLvlLbl val="0"/>
      </c:catAx>
      <c:valAx>
        <c:axId val="457464056"/>
        <c:scaling>
          <c:orientation val="minMax"/>
        </c:scaling>
        <c:delete val="0"/>
        <c:axPos val="l"/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7467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4012552081569436"/>
          <c:y val="3.7773354913386493E-2"/>
          <c:w val="0.31974907201559055"/>
          <c:h val="6.33251458016799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1" i="0" u="none" strike="noStrike" kern="1200" baseline="0">
                <a:solidFill>
                  <a:srgbClr val="E3E2E8"/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baseline="0" dirty="0">
                <a:effectLst/>
              </a:rPr>
              <a:t>Assume - Strategy 1 - Output = Growth in GRI = $209,743,259</a:t>
            </a:r>
            <a:r>
              <a:rPr lang="en-US" sz="1400" baseline="0" dirty="0">
                <a:effectLst/>
              </a:rPr>
              <a:t>  </a:t>
            </a:r>
            <a:r>
              <a:rPr lang="en-US" dirty="0">
                <a:effectLst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E3E2E8"/>
                </a:solidFill>
              </a:defRPr>
            </a:pPr>
            <a:r>
              <a:rPr lang="en-US" dirty="0"/>
              <a:t> </a:t>
            </a:r>
          </a:p>
        </c:rich>
      </c:tx>
      <c:layout>
        <c:manualLayout>
          <c:xMode val="edge"/>
          <c:yMode val="edge"/>
          <c:x val="0.15602107378356669"/>
          <c:y val="6.31219749466229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600" b="1" i="0" u="none" strike="noStrike" kern="1200" baseline="0">
              <a:solidFill>
                <a:srgbClr val="E3E2E8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'2018_commission_structure Finis'!$L$14</c:f>
              <c:strCache>
                <c:ptCount val="1"/>
                <c:pt idx="0">
                  <c:v>Gross Revenue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BC21-4A2C-AC7D-01B52BEABA9C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BC21-4A2C-AC7D-01B52BEABA9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'2018_commission_structure Finis'!$M$14:$N$14</c:f>
              <c:numCache>
                <c:formatCode>_("$"* #,##0_);_("$"* \(#,##0\);_("$"* "-"??_);_(@_)</c:formatCode>
                <c:ptCount val="2"/>
                <c:pt idx="0" formatCode="_(&quot;$&quot;* #,##0_);_(&quot;$&quot;* \(#,##0\);_(&quot;$&quot;* &quot;-&quot;_);_(@_)">
                  <c:v>699144198</c:v>
                </c:pt>
                <c:pt idx="1">
                  <c:v>908887457.39999998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C21-4A2C-AC7D-01B52BEABA9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822222592"/>
        <c:axId val="809130368"/>
      </c:barChart>
      <c:catAx>
        <c:axId val="822222592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500" baseline="0" dirty="0"/>
                  <a:t>2018 Gross Revenue           Growth in Gross Revenue</a:t>
                </a:r>
              </a:p>
            </c:rich>
          </c:tx>
          <c:layout>
            <c:manualLayout>
              <c:xMode val="edge"/>
              <c:yMode val="edge"/>
              <c:x val="0.20942213511341695"/>
              <c:y val="0.930575035757236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09130368"/>
        <c:crosses val="autoZero"/>
        <c:auto val="1"/>
        <c:lblAlgn val="ctr"/>
        <c:lblOffset val="100"/>
        <c:noMultiLvlLbl val="0"/>
      </c:catAx>
      <c:valAx>
        <c:axId val="809130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2222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baseline="0" dirty="0">
                <a:effectLst/>
              </a:rPr>
              <a:t>Modify- Strategy 2- Output = Growth in GRI = $67,248,796 </a:t>
            </a:r>
            <a:r>
              <a:rPr lang="en-US" sz="1600" b="1" i="0" u="none" strike="noStrike" baseline="0" dirty="0">
                <a:effectLst/>
              </a:rPr>
              <a:t> </a:t>
            </a:r>
            <a:endParaRPr lang="en-US" dirty="0"/>
          </a:p>
        </c:rich>
      </c:tx>
      <c:layout>
        <c:manualLayout>
          <c:xMode val="edge"/>
          <c:yMode val="edge"/>
          <c:x val="0.18584882777256384"/>
          <c:y val="0.1217148634281731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1111111111111109E-2"/>
          <c:y val="0.21743073782443861"/>
          <c:w val="0.93888888888888888"/>
          <c:h val="0.69835629921259845"/>
        </c:manualLayout>
      </c:layout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8FDB-4E3F-A0B7-259EE01281B0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8FDB-4E3F-A0B7-259EE01281B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('2018_commission_structure Finis'!$M$14,'2018_commission_structure Finis'!$O$14)</c:f>
              <c:numCache>
                <c:formatCode>_("$"* #,##0_);_("$"* \(#,##0\);_("$"* "-"??_);_(@_)</c:formatCode>
                <c:ptCount val="2"/>
                <c:pt idx="0" formatCode="_(&quot;$&quot;* #,##0_);_(&quot;$&quot;* \(#,##0\);_(&quot;$&quot;* &quot;-&quot;_);_(@_)">
                  <c:v>699144198</c:v>
                </c:pt>
                <c:pt idx="1">
                  <c:v>766392993.70667207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FDB-4E3F-A0B7-259EE01281B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811978608"/>
        <c:axId val="812106992"/>
      </c:barChart>
      <c:catAx>
        <c:axId val="811978608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aseline="0" dirty="0"/>
                  <a:t>2018 Gross Revenue                                Growth in  Gross Revenue</a:t>
                </a:r>
              </a:p>
            </c:rich>
          </c:tx>
          <c:layout>
            <c:manualLayout>
              <c:xMode val="edge"/>
              <c:yMode val="edge"/>
              <c:x val="0.2217839608693406"/>
              <c:y val="0.931896247098590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12106992"/>
        <c:crosses val="autoZero"/>
        <c:auto val="1"/>
        <c:lblAlgn val="ctr"/>
        <c:lblOffset val="100"/>
        <c:noMultiLvlLbl val="0"/>
      </c:catAx>
      <c:valAx>
        <c:axId val="812106992"/>
        <c:scaling>
          <c:orientation val="minMax"/>
          <c:max val="100000000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1978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sz="1400" baseline="0" dirty="0"/>
              <a:t>Increase- Strategy 3- Output = </a:t>
            </a:r>
            <a:r>
              <a:rPr lang="en-US" sz="1400" b="1" i="0" u="none" strike="noStrike" baseline="0" dirty="0">
                <a:effectLst/>
              </a:rPr>
              <a:t>Growth in GRI: $139,828,840</a:t>
            </a:r>
            <a:r>
              <a:rPr lang="en-US" sz="1400" baseline="0" dirty="0"/>
              <a:t> </a:t>
            </a:r>
            <a:endParaRPr lang="en-US" sz="1400" dirty="0"/>
          </a:p>
        </c:rich>
      </c:tx>
      <c:layout>
        <c:manualLayout>
          <c:xMode val="edge"/>
          <c:yMode val="edge"/>
          <c:x val="0.18939112961401439"/>
          <c:y val="6.2507239102737526E-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685765934671964"/>
          <c:y val="8.2627030366060533E-2"/>
          <c:w val="0.81292639616276197"/>
          <c:h val="0.84518703443188425"/>
        </c:manualLayout>
      </c:layout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('2018_commission_structure Finis'!$M$14,'2018_commission_structure Finis'!$P$14)</c:f>
              <c:numCache>
                <c:formatCode>_("$"* #,##0_);_("$"* \(#,##0\);_("$"* "-"??_);_(@_)</c:formatCode>
                <c:ptCount val="2"/>
                <c:pt idx="0" formatCode="_(&quot;$&quot;* #,##0_);_(&quot;$&quot;* \(#,##0\);_(&quot;$&quot;* &quot;-&quot;_);_(@_)">
                  <c:v>699144198</c:v>
                </c:pt>
                <c:pt idx="1">
                  <c:v>838973037.60000002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41-423D-84F1-8D190CDE562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811434800"/>
        <c:axId val="810992848"/>
      </c:barChart>
      <c:catAx>
        <c:axId val="811434800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aseline="0"/>
                  <a:t>2018 Gross Revenue                        Strategy 3 Gross 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10992848"/>
        <c:crosses val="autoZero"/>
        <c:auto val="1"/>
        <c:lblAlgn val="ctr"/>
        <c:lblOffset val="100"/>
        <c:noMultiLvlLbl val="0"/>
      </c:catAx>
      <c:valAx>
        <c:axId val="810992848"/>
        <c:scaling>
          <c:orientation val="minMax"/>
          <c:max val="100000000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1434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Output</a:t>
            </a:r>
            <a:r>
              <a:rPr lang="en-US" baseline="0" dirty="0"/>
              <a:t> = Growth in </a:t>
            </a:r>
            <a:r>
              <a:rPr lang="en-US" sz="1600" b="1" i="0" u="none" strike="noStrike" baseline="0" dirty="0">
                <a:effectLst/>
              </a:rPr>
              <a:t>GRI: $416,820,895 = $1B revenue Goal achieved </a:t>
            </a:r>
            <a:r>
              <a:rPr lang="en-US" baseline="0" dirty="0"/>
              <a:t>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1058377077865267"/>
          <c:y val="0.1439122193059201"/>
          <c:w val="0.7588606736657918"/>
          <c:h val="0.74872666958296874"/>
        </c:manualLayout>
      </c:layout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1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('2018_commission_structure Finis'!$M$14,'2018_commission_structure Finis'!$Q$14)</c:f>
              <c:numCache>
                <c:formatCode>_("$"* #,##0_);_("$"* \(#,##0\);_("$"* "-"_);_(@_)</c:formatCode>
                <c:ptCount val="2"/>
                <c:pt idx="0">
                  <c:v>699144198</c:v>
                </c:pt>
                <c:pt idx="1">
                  <c:v>1115965092.7066722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EA-4CA8-A729-920A41CBF9A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810452544"/>
        <c:axId val="810482112"/>
      </c:barChart>
      <c:catAx>
        <c:axId val="810452544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/>
                  <a:t> </a:t>
                </a:r>
                <a:r>
                  <a:rPr lang="en-US" sz="1100" baseline="0" dirty="0"/>
                  <a:t>           </a:t>
                </a:r>
                <a:r>
                  <a:rPr lang="en-US" sz="1100" dirty="0"/>
                  <a:t>2018</a:t>
                </a:r>
                <a:r>
                  <a:rPr lang="en-US" sz="1100" baseline="0" dirty="0"/>
                  <a:t> Gross Revenue                                       Combined strategy = Gross Revenue</a:t>
                </a:r>
                <a:endParaRPr lang="en-US" sz="1100" dirty="0"/>
              </a:p>
            </c:rich>
          </c:tx>
          <c:layout>
            <c:manualLayout>
              <c:xMode val="edge"/>
              <c:yMode val="edge"/>
              <c:x val="0.25618816113894849"/>
              <c:y val="0.905686014944597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10482112"/>
        <c:crosses val="autoZero"/>
        <c:auto val="1"/>
        <c:lblAlgn val="ctr"/>
        <c:lblOffset val="100"/>
        <c:noMultiLvlLbl val="0"/>
      </c:catAx>
      <c:valAx>
        <c:axId val="810482112"/>
        <c:scaling>
          <c:orientation val="minMax"/>
          <c:max val="120000000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0452544"/>
        <c:crosses val="autoZero"/>
        <c:crossBetween val="between"/>
        <c:majorUnit val="100000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7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8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01D99C-20F9-4B07-9A29-7CE7AD5C8076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48FFE00-B2AE-46E5-921E-5EBF0B61A9AE}">
      <dgm:prSet/>
      <dgm:spPr/>
      <dgm:t>
        <a:bodyPr/>
        <a:lstStyle/>
        <a:p>
          <a:pPr>
            <a:defRPr cap="all"/>
          </a:pPr>
          <a:r>
            <a:rPr lang="en-US" b="0" i="0" dirty="0"/>
            <a:t>Performance metrics for each account type: Account Executive I, II, III</a:t>
          </a:r>
          <a:endParaRPr lang="en-US" dirty="0"/>
        </a:p>
      </dgm:t>
    </dgm:pt>
    <dgm:pt modelId="{1D09EA1E-5FD0-4B74-B259-E77052E5CE89}" type="parTrans" cxnId="{15CDFEE0-CFE2-4143-B830-C4EE23B8DD6C}">
      <dgm:prSet/>
      <dgm:spPr/>
      <dgm:t>
        <a:bodyPr/>
        <a:lstStyle/>
        <a:p>
          <a:endParaRPr lang="en-US"/>
        </a:p>
      </dgm:t>
    </dgm:pt>
    <dgm:pt modelId="{D14D798C-C949-4200-A41C-AEDC6142E069}" type="sibTrans" cxnId="{15CDFEE0-CFE2-4143-B830-C4EE23B8DD6C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A4BF93A8-58E8-4A5D-91BE-79D78FBB0D61}">
      <dgm:prSet/>
      <dgm:spPr/>
      <dgm:t>
        <a:bodyPr/>
        <a:lstStyle/>
        <a:p>
          <a:pPr>
            <a:defRPr cap="all"/>
          </a:pPr>
          <a:r>
            <a:rPr lang="en-US" dirty="0"/>
            <a:t>Top performing employees AND POSITIONS</a:t>
          </a:r>
          <a:br>
            <a:rPr lang="en-US" b="0" i="0" dirty="0"/>
          </a:br>
          <a:endParaRPr lang="en-US" dirty="0"/>
        </a:p>
      </dgm:t>
    </dgm:pt>
    <dgm:pt modelId="{3E4EF83E-0331-4960-85C6-46D4B07FC1B5}" type="parTrans" cxnId="{C9BAD901-21B8-4A31-9A53-FEAF21E991FA}">
      <dgm:prSet/>
      <dgm:spPr/>
      <dgm:t>
        <a:bodyPr/>
        <a:lstStyle/>
        <a:p>
          <a:endParaRPr lang="en-US"/>
        </a:p>
      </dgm:t>
    </dgm:pt>
    <dgm:pt modelId="{970B3BF7-5CBD-45E1-8826-86369B74D360}" type="sibTrans" cxnId="{C9BAD901-21B8-4A31-9A53-FEAF21E991FA}">
      <dgm:prSet phldrT="02"/>
      <dgm:spPr/>
      <dgm:t>
        <a:bodyPr/>
        <a:lstStyle/>
        <a:p>
          <a:r>
            <a:rPr lang="en-US" dirty="0"/>
            <a:t>02</a:t>
          </a:r>
        </a:p>
      </dgm:t>
    </dgm:pt>
    <dgm:pt modelId="{C376445F-B787-495E-A22E-7D856D915814}">
      <dgm:prSet/>
      <dgm:spPr/>
      <dgm:t>
        <a:bodyPr/>
        <a:lstStyle/>
        <a:p>
          <a:r>
            <a:rPr lang="en-US" b="0" i="0" dirty="0"/>
            <a:t>3 HR strategies for revenue growth</a:t>
          </a:r>
          <a:endParaRPr lang="en-US" dirty="0"/>
        </a:p>
      </dgm:t>
    </dgm:pt>
    <dgm:pt modelId="{6E17B06F-D79B-4334-BF6C-275DF277DE37}" type="parTrans" cxnId="{CB5F7CD6-F7B1-4F6C-B86D-F42AE613EC04}">
      <dgm:prSet/>
      <dgm:spPr/>
      <dgm:t>
        <a:bodyPr/>
        <a:lstStyle/>
        <a:p>
          <a:endParaRPr lang="en-US"/>
        </a:p>
      </dgm:t>
    </dgm:pt>
    <dgm:pt modelId="{15E46E25-3A7B-4B68-A931-5E0BE9B62A86}" type="sibTrans" cxnId="{CB5F7CD6-F7B1-4F6C-B86D-F42AE613EC04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BB0865E5-875F-4749-9A44-7EE5DC1489A6}" type="pres">
      <dgm:prSet presAssocID="{E601D99C-20F9-4B07-9A29-7CE7AD5C8076}" presName="Name0" presStyleCnt="0">
        <dgm:presLayoutVars>
          <dgm:animLvl val="lvl"/>
          <dgm:resizeHandles val="exact"/>
        </dgm:presLayoutVars>
      </dgm:prSet>
      <dgm:spPr/>
    </dgm:pt>
    <dgm:pt modelId="{EF1633B4-C488-484F-99BA-06219A4B1AD7}" type="pres">
      <dgm:prSet presAssocID="{448FFE00-B2AE-46E5-921E-5EBF0B61A9AE}" presName="compositeNode" presStyleCnt="0">
        <dgm:presLayoutVars>
          <dgm:bulletEnabled val="1"/>
        </dgm:presLayoutVars>
      </dgm:prSet>
      <dgm:spPr/>
    </dgm:pt>
    <dgm:pt modelId="{7FA5AC19-DE3A-407C-B5E9-3BEDE51AFE5F}" type="pres">
      <dgm:prSet presAssocID="{448FFE00-B2AE-46E5-921E-5EBF0B61A9AE}" presName="bgRect" presStyleLbl="alignNode1" presStyleIdx="0" presStyleCnt="3"/>
      <dgm:spPr/>
    </dgm:pt>
    <dgm:pt modelId="{F83F49F7-54F6-4CE9-BF0E-A23F08E8A981}" type="pres">
      <dgm:prSet presAssocID="{D14D798C-C949-4200-A41C-AEDC6142E069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BC731205-BF49-4407-AAFC-13708C8132B2}" type="pres">
      <dgm:prSet presAssocID="{448FFE00-B2AE-46E5-921E-5EBF0B61A9AE}" presName="nodeRect" presStyleLbl="alignNode1" presStyleIdx="0" presStyleCnt="3">
        <dgm:presLayoutVars>
          <dgm:bulletEnabled val="1"/>
        </dgm:presLayoutVars>
      </dgm:prSet>
      <dgm:spPr/>
    </dgm:pt>
    <dgm:pt modelId="{95913835-2825-4B77-AEE6-7C86491AE657}" type="pres">
      <dgm:prSet presAssocID="{D14D798C-C949-4200-A41C-AEDC6142E069}" presName="sibTrans" presStyleCnt="0"/>
      <dgm:spPr/>
    </dgm:pt>
    <dgm:pt modelId="{470AE031-1E6E-42A3-B687-7B3E8FF6D0A3}" type="pres">
      <dgm:prSet presAssocID="{A4BF93A8-58E8-4A5D-91BE-79D78FBB0D61}" presName="compositeNode" presStyleCnt="0">
        <dgm:presLayoutVars>
          <dgm:bulletEnabled val="1"/>
        </dgm:presLayoutVars>
      </dgm:prSet>
      <dgm:spPr/>
    </dgm:pt>
    <dgm:pt modelId="{D9A17333-AC0F-4DBB-917D-09D4EAA7052A}" type="pres">
      <dgm:prSet presAssocID="{A4BF93A8-58E8-4A5D-91BE-79D78FBB0D61}" presName="bgRect" presStyleLbl="alignNode1" presStyleIdx="1" presStyleCnt="3"/>
      <dgm:spPr/>
    </dgm:pt>
    <dgm:pt modelId="{DDCBF862-AE90-47A0-B3B2-2C5CE4D5364B}" type="pres">
      <dgm:prSet presAssocID="{970B3BF7-5CBD-45E1-8826-86369B74D360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27EF3318-79D2-4890-A498-BD168F8F5369}" type="pres">
      <dgm:prSet presAssocID="{A4BF93A8-58E8-4A5D-91BE-79D78FBB0D61}" presName="nodeRect" presStyleLbl="alignNode1" presStyleIdx="1" presStyleCnt="3">
        <dgm:presLayoutVars>
          <dgm:bulletEnabled val="1"/>
        </dgm:presLayoutVars>
      </dgm:prSet>
      <dgm:spPr/>
    </dgm:pt>
    <dgm:pt modelId="{799678FD-9594-4A14-8F98-06352A9CD9A2}" type="pres">
      <dgm:prSet presAssocID="{970B3BF7-5CBD-45E1-8826-86369B74D360}" presName="sibTrans" presStyleCnt="0"/>
      <dgm:spPr/>
    </dgm:pt>
    <dgm:pt modelId="{452A6949-3CA0-47DE-B43A-D801D1130C19}" type="pres">
      <dgm:prSet presAssocID="{C376445F-B787-495E-A22E-7D856D915814}" presName="compositeNode" presStyleCnt="0">
        <dgm:presLayoutVars>
          <dgm:bulletEnabled val="1"/>
        </dgm:presLayoutVars>
      </dgm:prSet>
      <dgm:spPr/>
    </dgm:pt>
    <dgm:pt modelId="{4FD302D1-67CB-450C-B706-617F7A7C0046}" type="pres">
      <dgm:prSet presAssocID="{C376445F-B787-495E-A22E-7D856D915814}" presName="bgRect" presStyleLbl="alignNode1" presStyleIdx="2" presStyleCnt="3"/>
      <dgm:spPr/>
    </dgm:pt>
    <dgm:pt modelId="{2819FED9-F128-49E5-B692-DFE6E8F34AB0}" type="pres">
      <dgm:prSet presAssocID="{15E46E25-3A7B-4B68-A931-5E0BE9B62A86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29469566-B5EC-4997-940B-2289560D4366}" type="pres">
      <dgm:prSet presAssocID="{C376445F-B787-495E-A22E-7D856D915814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C9BAD901-21B8-4A31-9A53-FEAF21E991FA}" srcId="{E601D99C-20F9-4B07-9A29-7CE7AD5C8076}" destId="{A4BF93A8-58E8-4A5D-91BE-79D78FBB0D61}" srcOrd="1" destOrd="0" parTransId="{3E4EF83E-0331-4960-85C6-46D4B07FC1B5}" sibTransId="{970B3BF7-5CBD-45E1-8826-86369B74D360}"/>
    <dgm:cxn modelId="{21B1FE65-6822-48F9-B2DF-C5A167CEC7E9}" type="presOf" srcId="{E601D99C-20F9-4B07-9A29-7CE7AD5C8076}" destId="{BB0865E5-875F-4749-9A44-7EE5DC1489A6}" srcOrd="0" destOrd="0" presId="urn:microsoft.com/office/officeart/2016/7/layout/LinearBlockProcessNumbered"/>
    <dgm:cxn modelId="{EF713577-CE1A-4BD2-AAA5-09C3F146B5EF}" type="presOf" srcId="{15E46E25-3A7B-4B68-A931-5E0BE9B62A86}" destId="{2819FED9-F128-49E5-B692-DFE6E8F34AB0}" srcOrd="0" destOrd="0" presId="urn:microsoft.com/office/officeart/2016/7/layout/LinearBlockProcessNumbered"/>
    <dgm:cxn modelId="{CF018582-6222-4B8A-98A0-5D2B43BCD431}" type="presOf" srcId="{A4BF93A8-58E8-4A5D-91BE-79D78FBB0D61}" destId="{D9A17333-AC0F-4DBB-917D-09D4EAA7052A}" srcOrd="0" destOrd="0" presId="urn:microsoft.com/office/officeart/2016/7/layout/LinearBlockProcessNumbered"/>
    <dgm:cxn modelId="{0667CC97-4561-4393-A2E2-066FB8A0A8C5}" type="presOf" srcId="{A4BF93A8-58E8-4A5D-91BE-79D78FBB0D61}" destId="{27EF3318-79D2-4890-A498-BD168F8F5369}" srcOrd="1" destOrd="0" presId="urn:microsoft.com/office/officeart/2016/7/layout/LinearBlockProcessNumbered"/>
    <dgm:cxn modelId="{7D166BAD-2048-4653-8DDF-F63165FD6789}" type="presOf" srcId="{C376445F-B787-495E-A22E-7D856D915814}" destId="{29469566-B5EC-4997-940B-2289560D4366}" srcOrd="1" destOrd="0" presId="urn:microsoft.com/office/officeart/2016/7/layout/LinearBlockProcessNumbered"/>
    <dgm:cxn modelId="{22DDD4B0-CCB6-4EB3-8892-4404C4FBAD96}" type="presOf" srcId="{970B3BF7-5CBD-45E1-8826-86369B74D360}" destId="{DDCBF862-AE90-47A0-B3B2-2C5CE4D5364B}" srcOrd="0" destOrd="0" presId="urn:microsoft.com/office/officeart/2016/7/layout/LinearBlockProcessNumbered"/>
    <dgm:cxn modelId="{9F2BFFBD-A5FD-45F7-AB02-998E22AE2642}" type="presOf" srcId="{448FFE00-B2AE-46E5-921E-5EBF0B61A9AE}" destId="{7FA5AC19-DE3A-407C-B5E9-3BEDE51AFE5F}" srcOrd="0" destOrd="0" presId="urn:microsoft.com/office/officeart/2016/7/layout/LinearBlockProcessNumbered"/>
    <dgm:cxn modelId="{8F0101CA-7133-4753-8D3F-FCE5F636C87F}" type="presOf" srcId="{C376445F-B787-495E-A22E-7D856D915814}" destId="{4FD302D1-67CB-450C-B706-617F7A7C0046}" srcOrd="0" destOrd="0" presId="urn:microsoft.com/office/officeart/2016/7/layout/LinearBlockProcessNumbered"/>
    <dgm:cxn modelId="{CB5F7CD6-F7B1-4F6C-B86D-F42AE613EC04}" srcId="{E601D99C-20F9-4B07-9A29-7CE7AD5C8076}" destId="{C376445F-B787-495E-A22E-7D856D915814}" srcOrd="2" destOrd="0" parTransId="{6E17B06F-D79B-4334-BF6C-275DF277DE37}" sibTransId="{15E46E25-3A7B-4B68-A931-5E0BE9B62A86}"/>
    <dgm:cxn modelId="{DFBAA5D6-00FD-44C1-A59D-48C217517E07}" type="presOf" srcId="{D14D798C-C949-4200-A41C-AEDC6142E069}" destId="{F83F49F7-54F6-4CE9-BF0E-A23F08E8A981}" srcOrd="0" destOrd="0" presId="urn:microsoft.com/office/officeart/2016/7/layout/LinearBlockProcessNumbered"/>
    <dgm:cxn modelId="{EEEB3ADA-A357-4690-B04D-6C8A2BBF2295}" type="presOf" srcId="{448FFE00-B2AE-46E5-921E-5EBF0B61A9AE}" destId="{BC731205-BF49-4407-AAFC-13708C8132B2}" srcOrd="1" destOrd="0" presId="urn:microsoft.com/office/officeart/2016/7/layout/LinearBlockProcessNumbered"/>
    <dgm:cxn modelId="{15CDFEE0-CFE2-4143-B830-C4EE23B8DD6C}" srcId="{E601D99C-20F9-4B07-9A29-7CE7AD5C8076}" destId="{448FFE00-B2AE-46E5-921E-5EBF0B61A9AE}" srcOrd="0" destOrd="0" parTransId="{1D09EA1E-5FD0-4B74-B259-E77052E5CE89}" sibTransId="{D14D798C-C949-4200-A41C-AEDC6142E069}"/>
    <dgm:cxn modelId="{C0B9211C-8178-4DE6-809E-0257DFA6E888}" type="presParOf" srcId="{BB0865E5-875F-4749-9A44-7EE5DC1489A6}" destId="{EF1633B4-C488-484F-99BA-06219A4B1AD7}" srcOrd="0" destOrd="0" presId="urn:microsoft.com/office/officeart/2016/7/layout/LinearBlockProcessNumbered"/>
    <dgm:cxn modelId="{235373ED-ECEB-4782-B3BB-C821B0963298}" type="presParOf" srcId="{EF1633B4-C488-484F-99BA-06219A4B1AD7}" destId="{7FA5AC19-DE3A-407C-B5E9-3BEDE51AFE5F}" srcOrd="0" destOrd="0" presId="urn:microsoft.com/office/officeart/2016/7/layout/LinearBlockProcessNumbered"/>
    <dgm:cxn modelId="{D446AE1E-69D3-4F50-8F43-C53CAFF673AD}" type="presParOf" srcId="{EF1633B4-C488-484F-99BA-06219A4B1AD7}" destId="{F83F49F7-54F6-4CE9-BF0E-A23F08E8A981}" srcOrd="1" destOrd="0" presId="urn:microsoft.com/office/officeart/2016/7/layout/LinearBlockProcessNumbered"/>
    <dgm:cxn modelId="{6D1021DB-DF6D-4946-BEC6-7B633AAD17F2}" type="presParOf" srcId="{EF1633B4-C488-484F-99BA-06219A4B1AD7}" destId="{BC731205-BF49-4407-AAFC-13708C8132B2}" srcOrd="2" destOrd="0" presId="urn:microsoft.com/office/officeart/2016/7/layout/LinearBlockProcessNumbered"/>
    <dgm:cxn modelId="{732D0ED7-A91B-4A96-869E-C7C29B96FF9B}" type="presParOf" srcId="{BB0865E5-875F-4749-9A44-7EE5DC1489A6}" destId="{95913835-2825-4B77-AEE6-7C86491AE657}" srcOrd="1" destOrd="0" presId="urn:microsoft.com/office/officeart/2016/7/layout/LinearBlockProcessNumbered"/>
    <dgm:cxn modelId="{84E21A73-B3C1-4DE0-9296-AA0639B39BC5}" type="presParOf" srcId="{BB0865E5-875F-4749-9A44-7EE5DC1489A6}" destId="{470AE031-1E6E-42A3-B687-7B3E8FF6D0A3}" srcOrd="2" destOrd="0" presId="urn:microsoft.com/office/officeart/2016/7/layout/LinearBlockProcessNumbered"/>
    <dgm:cxn modelId="{7E9779EB-4704-4163-B8F9-EDCC7A868155}" type="presParOf" srcId="{470AE031-1E6E-42A3-B687-7B3E8FF6D0A3}" destId="{D9A17333-AC0F-4DBB-917D-09D4EAA7052A}" srcOrd="0" destOrd="0" presId="urn:microsoft.com/office/officeart/2016/7/layout/LinearBlockProcessNumbered"/>
    <dgm:cxn modelId="{86391439-55C7-4901-A69E-08D8F0BF91AA}" type="presParOf" srcId="{470AE031-1E6E-42A3-B687-7B3E8FF6D0A3}" destId="{DDCBF862-AE90-47A0-B3B2-2C5CE4D5364B}" srcOrd="1" destOrd="0" presId="urn:microsoft.com/office/officeart/2016/7/layout/LinearBlockProcessNumbered"/>
    <dgm:cxn modelId="{F615F7B1-CD6F-4518-8984-55785CFF5756}" type="presParOf" srcId="{470AE031-1E6E-42A3-B687-7B3E8FF6D0A3}" destId="{27EF3318-79D2-4890-A498-BD168F8F5369}" srcOrd="2" destOrd="0" presId="urn:microsoft.com/office/officeart/2016/7/layout/LinearBlockProcessNumbered"/>
    <dgm:cxn modelId="{2208ADF3-0EF8-4C53-9CE2-3092E9638418}" type="presParOf" srcId="{BB0865E5-875F-4749-9A44-7EE5DC1489A6}" destId="{799678FD-9594-4A14-8F98-06352A9CD9A2}" srcOrd="3" destOrd="0" presId="urn:microsoft.com/office/officeart/2016/7/layout/LinearBlockProcessNumbered"/>
    <dgm:cxn modelId="{B56BD1F9-0041-497D-A46A-B81A628F246E}" type="presParOf" srcId="{BB0865E5-875F-4749-9A44-7EE5DC1489A6}" destId="{452A6949-3CA0-47DE-B43A-D801D1130C19}" srcOrd="4" destOrd="0" presId="urn:microsoft.com/office/officeart/2016/7/layout/LinearBlockProcessNumbered"/>
    <dgm:cxn modelId="{55431ABE-E130-4342-B8B9-0E1B97FC9F56}" type="presParOf" srcId="{452A6949-3CA0-47DE-B43A-D801D1130C19}" destId="{4FD302D1-67CB-450C-B706-617F7A7C0046}" srcOrd="0" destOrd="0" presId="urn:microsoft.com/office/officeart/2016/7/layout/LinearBlockProcessNumbered"/>
    <dgm:cxn modelId="{1E9E0F36-E52A-4A71-8102-692FD0E6BD62}" type="presParOf" srcId="{452A6949-3CA0-47DE-B43A-D801D1130C19}" destId="{2819FED9-F128-49E5-B692-DFE6E8F34AB0}" srcOrd="1" destOrd="0" presId="urn:microsoft.com/office/officeart/2016/7/layout/LinearBlockProcessNumbered"/>
    <dgm:cxn modelId="{A5B45DDE-1ED9-4E80-83FC-680AF4FFCF52}" type="presParOf" srcId="{452A6949-3CA0-47DE-B43A-D801D1130C19}" destId="{29469566-B5EC-4997-940B-2289560D4366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F46A96-27FC-4E27-8F8A-B2AE4DDCC6C7}" type="doc">
      <dgm:prSet loTypeId="urn:microsoft.com/office/officeart/2016/7/layout/ChevronBlock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F0D388E-6C20-475B-A66D-28AF051A0F91}">
      <dgm:prSet/>
      <dgm:spPr/>
      <dgm:t>
        <a:bodyPr/>
        <a:lstStyle/>
        <a:p>
          <a:pPr>
            <a:defRPr b="1"/>
          </a:pPr>
          <a:r>
            <a:rPr lang="en-US"/>
            <a:t>Assume</a:t>
          </a:r>
        </a:p>
      </dgm:t>
    </dgm:pt>
    <dgm:pt modelId="{393C3CFE-86EA-4D66-88C6-F62803519EE8}" type="parTrans" cxnId="{F93AB51C-6981-44C9-8E4E-954C0710489A}">
      <dgm:prSet/>
      <dgm:spPr/>
      <dgm:t>
        <a:bodyPr/>
        <a:lstStyle/>
        <a:p>
          <a:endParaRPr lang="en-US"/>
        </a:p>
      </dgm:t>
    </dgm:pt>
    <dgm:pt modelId="{685DA808-C455-48B7-91F3-49BF039C3E5A}" type="sibTrans" cxnId="{F93AB51C-6981-44C9-8E4E-954C0710489A}">
      <dgm:prSet/>
      <dgm:spPr/>
      <dgm:t>
        <a:bodyPr/>
        <a:lstStyle/>
        <a:p>
          <a:endParaRPr lang="en-US"/>
        </a:p>
      </dgm:t>
    </dgm:pt>
    <dgm:pt modelId="{764CED23-2692-474D-9DA0-8CDD129C38CE}">
      <dgm:prSet/>
      <dgm:spPr/>
      <dgm:t>
        <a:bodyPr/>
        <a:lstStyle/>
        <a:p>
          <a:r>
            <a:rPr lang="en-US"/>
            <a:t>Strategy 1: Assume consistent compensation structure and no growth in headcount.  Optimize by assuming company grows its book of business. </a:t>
          </a:r>
        </a:p>
      </dgm:t>
    </dgm:pt>
    <dgm:pt modelId="{0550E985-4409-4942-BB1C-AEA17F03529A}" type="parTrans" cxnId="{1FDB9F59-D0F8-4877-B513-F4E21E348061}">
      <dgm:prSet/>
      <dgm:spPr/>
      <dgm:t>
        <a:bodyPr/>
        <a:lstStyle/>
        <a:p>
          <a:endParaRPr lang="en-US"/>
        </a:p>
      </dgm:t>
    </dgm:pt>
    <dgm:pt modelId="{ADC40C36-CCF7-466D-9960-317206741ECB}" type="sibTrans" cxnId="{1FDB9F59-D0F8-4877-B513-F4E21E348061}">
      <dgm:prSet/>
      <dgm:spPr/>
      <dgm:t>
        <a:bodyPr/>
        <a:lstStyle/>
        <a:p>
          <a:endParaRPr lang="en-US"/>
        </a:p>
      </dgm:t>
    </dgm:pt>
    <dgm:pt modelId="{6B30D265-B4F3-4A34-BB5A-06C2B7CD64D7}">
      <dgm:prSet/>
      <dgm:spPr/>
      <dgm:t>
        <a:bodyPr/>
        <a:lstStyle/>
        <a:p>
          <a:pPr>
            <a:defRPr b="1"/>
          </a:pPr>
          <a:r>
            <a:rPr lang="en-US"/>
            <a:t>Modify</a:t>
          </a:r>
        </a:p>
      </dgm:t>
    </dgm:pt>
    <dgm:pt modelId="{DDD8AE01-1758-49AD-813B-FB0AB3D75E64}" type="parTrans" cxnId="{42E420B5-C4C2-49B2-AC63-6DEC148EE405}">
      <dgm:prSet/>
      <dgm:spPr/>
      <dgm:t>
        <a:bodyPr/>
        <a:lstStyle/>
        <a:p>
          <a:endParaRPr lang="en-US"/>
        </a:p>
      </dgm:t>
    </dgm:pt>
    <dgm:pt modelId="{0F84D5E9-3493-45AB-B4C3-1587FB5235A5}" type="sibTrans" cxnId="{42E420B5-C4C2-49B2-AC63-6DEC148EE405}">
      <dgm:prSet/>
      <dgm:spPr/>
      <dgm:t>
        <a:bodyPr/>
        <a:lstStyle/>
        <a:p>
          <a:endParaRPr lang="en-US"/>
        </a:p>
      </dgm:t>
    </dgm:pt>
    <dgm:pt modelId="{B3AC2C2F-4017-4B60-B059-10E52D01E756}">
      <dgm:prSet/>
      <dgm:spPr/>
      <dgm:t>
        <a:bodyPr/>
        <a:lstStyle/>
        <a:p>
          <a:r>
            <a:rPr lang="en-US"/>
            <a:t>Strategy 2: Modify the pay structure to boost incentives for employees &amp; maximize net revenue. </a:t>
          </a:r>
        </a:p>
      </dgm:t>
    </dgm:pt>
    <dgm:pt modelId="{7CD0BD18-897B-4BD4-9C7C-729421F73049}" type="parTrans" cxnId="{20760B69-8AC4-4C3E-B891-2234837E7476}">
      <dgm:prSet/>
      <dgm:spPr/>
      <dgm:t>
        <a:bodyPr/>
        <a:lstStyle/>
        <a:p>
          <a:endParaRPr lang="en-US"/>
        </a:p>
      </dgm:t>
    </dgm:pt>
    <dgm:pt modelId="{EB38EA0A-3F93-42CF-9BCD-D5766FD008D2}" type="sibTrans" cxnId="{20760B69-8AC4-4C3E-B891-2234837E7476}">
      <dgm:prSet/>
      <dgm:spPr/>
      <dgm:t>
        <a:bodyPr/>
        <a:lstStyle/>
        <a:p>
          <a:endParaRPr lang="en-US"/>
        </a:p>
      </dgm:t>
    </dgm:pt>
    <dgm:pt modelId="{21949737-5AA4-4147-869E-2346D280C53A}">
      <dgm:prSet/>
      <dgm:spPr/>
      <dgm:t>
        <a:bodyPr/>
        <a:lstStyle/>
        <a:p>
          <a:pPr>
            <a:defRPr b="1"/>
          </a:pPr>
          <a:r>
            <a:rPr lang="en-US"/>
            <a:t>Increase</a:t>
          </a:r>
        </a:p>
      </dgm:t>
    </dgm:pt>
    <dgm:pt modelId="{852C1BDE-F461-49C5-8040-55A4555D637F}" type="parTrans" cxnId="{1CC55C78-EA5D-49F3-9131-A83F70089BCA}">
      <dgm:prSet/>
      <dgm:spPr/>
      <dgm:t>
        <a:bodyPr/>
        <a:lstStyle/>
        <a:p>
          <a:endParaRPr lang="en-US"/>
        </a:p>
      </dgm:t>
    </dgm:pt>
    <dgm:pt modelId="{22AE3BA0-6E52-499F-A6C5-7C1FE4841271}" type="sibTrans" cxnId="{1CC55C78-EA5D-49F3-9131-A83F70089BCA}">
      <dgm:prSet/>
      <dgm:spPr/>
      <dgm:t>
        <a:bodyPr/>
        <a:lstStyle/>
        <a:p>
          <a:endParaRPr lang="en-US"/>
        </a:p>
      </dgm:t>
    </dgm:pt>
    <dgm:pt modelId="{F7FDE754-BF7A-4156-99B3-0624FCD5BCA1}">
      <dgm:prSet/>
      <dgm:spPr/>
      <dgm:t>
        <a:bodyPr/>
        <a:lstStyle/>
        <a:p>
          <a:r>
            <a:rPr lang="en-US" dirty="0"/>
            <a:t>Strategy 3: Increase employee count to generate revenue  </a:t>
          </a:r>
        </a:p>
      </dgm:t>
    </dgm:pt>
    <dgm:pt modelId="{FA7190CA-03F4-4FEA-A65D-13BF224BC197}" type="parTrans" cxnId="{C72AB430-695B-472A-801F-6E877FE1A1CC}">
      <dgm:prSet/>
      <dgm:spPr/>
      <dgm:t>
        <a:bodyPr/>
        <a:lstStyle/>
        <a:p>
          <a:endParaRPr lang="en-US"/>
        </a:p>
      </dgm:t>
    </dgm:pt>
    <dgm:pt modelId="{BAEF9E0A-AB67-4A06-9B2B-F354B45E8A78}" type="sibTrans" cxnId="{C72AB430-695B-472A-801F-6E877FE1A1CC}">
      <dgm:prSet/>
      <dgm:spPr/>
      <dgm:t>
        <a:bodyPr/>
        <a:lstStyle/>
        <a:p>
          <a:endParaRPr lang="en-US"/>
        </a:p>
      </dgm:t>
    </dgm:pt>
    <dgm:pt modelId="{5C0DC66F-4662-481F-B38C-6FB91FE897D2}" type="pres">
      <dgm:prSet presAssocID="{82F46A96-27FC-4E27-8F8A-B2AE4DDCC6C7}" presName="Name0" presStyleCnt="0">
        <dgm:presLayoutVars>
          <dgm:dir/>
          <dgm:animLvl val="lvl"/>
          <dgm:resizeHandles val="exact"/>
        </dgm:presLayoutVars>
      </dgm:prSet>
      <dgm:spPr/>
    </dgm:pt>
    <dgm:pt modelId="{ADE59801-3B05-4009-A763-B65EE82B233A}" type="pres">
      <dgm:prSet presAssocID="{AF0D388E-6C20-475B-A66D-28AF051A0F91}" presName="composite" presStyleCnt="0"/>
      <dgm:spPr/>
    </dgm:pt>
    <dgm:pt modelId="{232406B5-86B5-40D1-9AAF-2B0650916053}" type="pres">
      <dgm:prSet presAssocID="{AF0D388E-6C20-475B-A66D-28AF051A0F91}" presName="parTx" presStyleLbl="alignNode1" presStyleIdx="0" presStyleCnt="3">
        <dgm:presLayoutVars>
          <dgm:chMax val="0"/>
          <dgm:chPref val="0"/>
        </dgm:presLayoutVars>
      </dgm:prSet>
      <dgm:spPr/>
    </dgm:pt>
    <dgm:pt modelId="{9DEFC6F4-CA54-4C98-B867-2218BA90A2E7}" type="pres">
      <dgm:prSet presAssocID="{AF0D388E-6C20-475B-A66D-28AF051A0F91}" presName="desTx" presStyleLbl="alignAccFollowNode1" presStyleIdx="0" presStyleCnt="3">
        <dgm:presLayoutVars/>
      </dgm:prSet>
      <dgm:spPr/>
    </dgm:pt>
    <dgm:pt modelId="{0836547A-92CF-4DC7-9327-65354F861256}" type="pres">
      <dgm:prSet presAssocID="{685DA808-C455-48B7-91F3-49BF039C3E5A}" presName="space" presStyleCnt="0"/>
      <dgm:spPr/>
    </dgm:pt>
    <dgm:pt modelId="{8799EEB4-78D8-447F-89E0-01E77FF5997B}" type="pres">
      <dgm:prSet presAssocID="{6B30D265-B4F3-4A34-BB5A-06C2B7CD64D7}" presName="composite" presStyleCnt="0"/>
      <dgm:spPr/>
    </dgm:pt>
    <dgm:pt modelId="{0A2CCA2C-6F45-45C4-85FA-C035B02007C4}" type="pres">
      <dgm:prSet presAssocID="{6B30D265-B4F3-4A34-BB5A-06C2B7CD64D7}" presName="parTx" presStyleLbl="alignNode1" presStyleIdx="1" presStyleCnt="3">
        <dgm:presLayoutVars>
          <dgm:chMax val="0"/>
          <dgm:chPref val="0"/>
        </dgm:presLayoutVars>
      </dgm:prSet>
      <dgm:spPr/>
    </dgm:pt>
    <dgm:pt modelId="{347499C0-7736-4CA8-8D0C-802A0C8E42F5}" type="pres">
      <dgm:prSet presAssocID="{6B30D265-B4F3-4A34-BB5A-06C2B7CD64D7}" presName="desTx" presStyleLbl="alignAccFollowNode1" presStyleIdx="1" presStyleCnt="3">
        <dgm:presLayoutVars/>
      </dgm:prSet>
      <dgm:spPr/>
    </dgm:pt>
    <dgm:pt modelId="{E94EA4FE-5995-4241-AAAF-A643740FAA75}" type="pres">
      <dgm:prSet presAssocID="{0F84D5E9-3493-45AB-B4C3-1587FB5235A5}" presName="space" presStyleCnt="0"/>
      <dgm:spPr/>
    </dgm:pt>
    <dgm:pt modelId="{BC268443-79D2-440F-8970-250B1A9EC95E}" type="pres">
      <dgm:prSet presAssocID="{21949737-5AA4-4147-869E-2346D280C53A}" presName="composite" presStyleCnt="0"/>
      <dgm:spPr/>
    </dgm:pt>
    <dgm:pt modelId="{F0EA0CDC-ED5A-46CE-A2FB-BEA8A1745DF6}" type="pres">
      <dgm:prSet presAssocID="{21949737-5AA4-4147-869E-2346D280C53A}" presName="parTx" presStyleLbl="alignNode1" presStyleIdx="2" presStyleCnt="3">
        <dgm:presLayoutVars>
          <dgm:chMax val="0"/>
          <dgm:chPref val="0"/>
        </dgm:presLayoutVars>
      </dgm:prSet>
      <dgm:spPr/>
    </dgm:pt>
    <dgm:pt modelId="{436DC197-1F72-4277-B90A-D595EC334DE7}" type="pres">
      <dgm:prSet presAssocID="{21949737-5AA4-4147-869E-2346D280C53A}" presName="desTx" presStyleLbl="alignAccFollowNode1" presStyleIdx="2" presStyleCnt="3">
        <dgm:presLayoutVars/>
      </dgm:prSet>
      <dgm:spPr/>
    </dgm:pt>
  </dgm:ptLst>
  <dgm:cxnLst>
    <dgm:cxn modelId="{17474A16-A63F-48F0-88B3-A4D2A12E866A}" type="presOf" srcId="{764CED23-2692-474D-9DA0-8CDD129C38CE}" destId="{9DEFC6F4-CA54-4C98-B867-2218BA90A2E7}" srcOrd="0" destOrd="0" presId="urn:microsoft.com/office/officeart/2016/7/layout/ChevronBlockProcess"/>
    <dgm:cxn modelId="{1AADD516-3D93-4659-BD20-3BBE4F613B30}" type="presOf" srcId="{F7FDE754-BF7A-4156-99B3-0624FCD5BCA1}" destId="{436DC197-1F72-4277-B90A-D595EC334DE7}" srcOrd="0" destOrd="0" presId="urn:microsoft.com/office/officeart/2016/7/layout/ChevronBlockProcess"/>
    <dgm:cxn modelId="{3EC08C1A-3DF1-4C48-9617-6ABC817DFE8A}" type="presOf" srcId="{B3AC2C2F-4017-4B60-B059-10E52D01E756}" destId="{347499C0-7736-4CA8-8D0C-802A0C8E42F5}" srcOrd="0" destOrd="0" presId="urn:microsoft.com/office/officeart/2016/7/layout/ChevronBlockProcess"/>
    <dgm:cxn modelId="{F93AB51C-6981-44C9-8E4E-954C0710489A}" srcId="{82F46A96-27FC-4E27-8F8A-B2AE4DDCC6C7}" destId="{AF0D388E-6C20-475B-A66D-28AF051A0F91}" srcOrd="0" destOrd="0" parTransId="{393C3CFE-86EA-4D66-88C6-F62803519EE8}" sibTransId="{685DA808-C455-48B7-91F3-49BF039C3E5A}"/>
    <dgm:cxn modelId="{0B40E61C-71AE-4203-947F-5C67A5EBE329}" type="presOf" srcId="{21949737-5AA4-4147-869E-2346D280C53A}" destId="{F0EA0CDC-ED5A-46CE-A2FB-BEA8A1745DF6}" srcOrd="0" destOrd="0" presId="urn:microsoft.com/office/officeart/2016/7/layout/ChevronBlockProcess"/>
    <dgm:cxn modelId="{C72AB430-695B-472A-801F-6E877FE1A1CC}" srcId="{21949737-5AA4-4147-869E-2346D280C53A}" destId="{F7FDE754-BF7A-4156-99B3-0624FCD5BCA1}" srcOrd="0" destOrd="0" parTransId="{FA7190CA-03F4-4FEA-A65D-13BF224BC197}" sibTransId="{BAEF9E0A-AB67-4A06-9B2B-F354B45E8A78}"/>
    <dgm:cxn modelId="{20760B69-8AC4-4C3E-B891-2234837E7476}" srcId="{6B30D265-B4F3-4A34-BB5A-06C2B7CD64D7}" destId="{B3AC2C2F-4017-4B60-B059-10E52D01E756}" srcOrd="0" destOrd="0" parTransId="{7CD0BD18-897B-4BD4-9C7C-729421F73049}" sibTransId="{EB38EA0A-3F93-42CF-9BCD-D5766FD008D2}"/>
    <dgm:cxn modelId="{1CC55C78-EA5D-49F3-9131-A83F70089BCA}" srcId="{82F46A96-27FC-4E27-8F8A-B2AE4DDCC6C7}" destId="{21949737-5AA4-4147-869E-2346D280C53A}" srcOrd="2" destOrd="0" parTransId="{852C1BDE-F461-49C5-8040-55A4555D637F}" sibTransId="{22AE3BA0-6E52-499F-A6C5-7C1FE4841271}"/>
    <dgm:cxn modelId="{1FDB9F59-D0F8-4877-B513-F4E21E348061}" srcId="{AF0D388E-6C20-475B-A66D-28AF051A0F91}" destId="{764CED23-2692-474D-9DA0-8CDD129C38CE}" srcOrd="0" destOrd="0" parTransId="{0550E985-4409-4942-BB1C-AEA17F03529A}" sibTransId="{ADC40C36-CCF7-466D-9960-317206741ECB}"/>
    <dgm:cxn modelId="{F1611B94-E17F-4B07-9D03-5F371CBB92BC}" type="presOf" srcId="{82F46A96-27FC-4E27-8F8A-B2AE4DDCC6C7}" destId="{5C0DC66F-4662-481F-B38C-6FB91FE897D2}" srcOrd="0" destOrd="0" presId="urn:microsoft.com/office/officeart/2016/7/layout/ChevronBlockProcess"/>
    <dgm:cxn modelId="{921F2298-C801-462E-8778-2E795632A389}" type="presOf" srcId="{AF0D388E-6C20-475B-A66D-28AF051A0F91}" destId="{232406B5-86B5-40D1-9AAF-2B0650916053}" srcOrd="0" destOrd="0" presId="urn:microsoft.com/office/officeart/2016/7/layout/ChevronBlockProcess"/>
    <dgm:cxn modelId="{C0FA9398-06B4-46A7-9116-926B9F0246BC}" type="presOf" srcId="{6B30D265-B4F3-4A34-BB5A-06C2B7CD64D7}" destId="{0A2CCA2C-6F45-45C4-85FA-C035B02007C4}" srcOrd="0" destOrd="0" presId="urn:microsoft.com/office/officeart/2016/7/layout/ChevronBlockProcess"/>
    <dgm:cxn modelId="{42E420B5-C4C2-49B2-AC63-6DEC148EE405}" srcId="{82F46A96-27FC-4E27-8F8A-B2AE4DDCC6C7}" destId="{6B30D265-B4F3-4A34-BB5A-06C2B7CD64D7}" srcOrd="1" destOrd="0" parTransId="{DDD8AE01-1758-49AD-813B-FB0AB3D75E64}" sibTransId="{0F84D5E9-3493-45AB-B4C3-1587FB5235A5}"/>
    <dgm:cxn modelId="{FF4BCD27-A4D0-4C43-A630-D45522962ADF}" type="presParOf" srcId="{5C0DC66F-4662-481F-B38C-6FB91FE897D2}" destId="{ADE59801-3B05-4009-A763-B65EE82B233A}" srcOrd="0" destOrd="0" presId="urn:microsoft.com/office/officeart/2016/7/layout/ChevronBlockProcess"/>
    <dgm:cxn modelId="{A6E131F5-0C74-4EC8-83EE-B55722B5E271}" type="presParOf" srcId="{ADE59801-3B05-4009-A763-B65EE82B233A}" destId="{232406B5-86B5-40D1-9AAF-2B0650916053}" srcOrd="0" destOrd="0" presId="urn:microsoft.com/office/officeart/2016/7/layout/ChevronBlockProcess"/>
    <dgm:cxn modelId="{5ACCDA7C-3117-4670-80CF-164E39ADFABF}" type="presParOf" srcId="{ADE59801-3B05-4009-A763-B65EE82B233A}" destId="{9DEFC6F4-CA54-4C98-B867-2218BA90A2E7}" srcOrd="1" destOrd="0" presId="urn:microsoft.com/office/officeart/2016/7/layout/ChevronBlockProcess"/>
    <dgm:cxn modelId="{4A23F693-8C9F-44DC-A117-0B4BC9EF4FE3}" type="presParOf" srcId="{5C0DC66F-4662-481F-B38C-6FB91FE897D2}" destId="{0836547A-92CF-4DC7-9327-65354F861256}" srcOrd="1" destOrd="0" presId="urn:microsoft.com/office/officeart/2016/7/layout/ChevronBlockProcess"/>
    <dgm:cxn modelId="{5CA02270-AC44-4775-BEA0-C58EE2E49234}" type="presParOf" srcId="{5C0DC66F-4662-481F-B38C-6FB91FE897D2}" destId="{8799EEB4-78D8-447F-89E0-01E77FF5997B}" srcOrd="2" destOrd="0" presId="urn:microsoft.com/office/officeart/2016/7/layout/ChevronBlockProcess"/>
    <dgm:cxn modelId="{79E961A2-C80A-4A8E-A48B-3E2250D278B3}" type="presParOf" srcId="{8799EEB4-78D8-447F-89E0-01E77FF5997B}" destId="{0A2CCA2C-6F45-45C4-85FA-C035B02007C4}" srcOrd="0" destOrd="0" presId="urn:microsoft.com/office/officeart/2016/7/layout/ChevronBlockProcess"/>
    <dgm:cxn modelId="{B6ED19DF-4B27-4F15-AF66-0FFC39BD657D}" type="presParOf" srcId="{8799EEB4-78D8-447F-89E0-01E77FF5997B}" destId="{347499C0-7736-4CA8-8D0C-802A0C8E42F5}" srcOrd="1" destOrd="0" presId="urn:microsoft.com/office/officeart/2016/7/layout/ChevronBlockProcess"/>
    <dgm:cxn modelId="{F32DC2B3-D557-45DD-8393-067117253AFE}" type="presParOf" srcId="{5C0DC66F-4662-481F-B38C-6FB91FE897D2}" destId="{E94EA4FE-5995-4241-AAAF-A643740FAA75}" srcOrd="3" destOrd="0" presId="urn:microsoft.com/office/officeart/2016/7/layout/ChevronBlockProcess"/>
    <dgm:cxn modelId="{5045EC6C-524C-4B89-9CF1-810E3E1752DA}" type="presParOf" srcId="{5C0DC66F-4662-481F-B38C-6FB91FE897D2}" destId="{BC268443-79D2-440F-8970-250B1A9EC95E}" srcOrd="4" destOrd="0" presId="urn:microsoft.com/office/officeart/2016/7/layout/ChevronBlockProcess"/>
    <dgm:cxn modelId="{ED4D31C9-4D39-4D79-86B9-B06D830688A6}" type="presParOf" srcId="{BC268443-79D2-440F-8970-250B1A9EC95E}" destId="{F0EA0CDC-ED5A-46CE-A2FB-BEA8A1745DF6}" srcOrd="0" destOrd="0" presId="urn:microsoft.com/office/officeart/2016/7/layout/ChevronBlockProcess"/>
    <dgm:cxn modelId="{CCC676AC-3E91-4C10-AE8A-78B89ACD24D5}" type="presParOf" srcId="{BC268443-79D2-440F-8970-250B1A9EC95E}" destId="{436DC197-1F72-4277-B90A-D595EC334DE7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A5AC19-DE3A-407C-B5E9-3BEDE51AFE5F}">
      <dsp:nvSpPr>
        <dsp:cNvPr id="0" name=""/>
        <dsp:cNvSpPr/>
      </dsp:nvSpPr>
      <dsp:spPr>
        <a:xfrm>
          <a:off x="734" y="242859"/>
          <a:ext cx="2975595" cy="357071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923" tIns="0" rIns="293923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b="0" i="0" kern="1200" dirty="0"/>
            <a:t>Performance metrics for each account type: Account Executive I, II, III</a:t>
          </a:r>
          <a:endParaRPr lang="en-US" sz="2300" kern="1200" dirty="0"/>
        </a:p>
      </dsp:txBody>
      <dsp:txXfrm>
        <a:off x="734" y="1671145"/>
        <a:ext cx="2975595" cy="2142428"/>
      </dsp:txXfrm>
    </dsp:sp>
    <dsp:sp modelId="{F83F49F7-54F6-4CE9-BF0E-A23F08E8A981}">
      <dsp:nvSpPr>
        <dsp:cNvPr id="0" name=""/>
        <dsp:cNvSpPr/>
      </dsp:nvSpPr>
      <dsp:spPr>
        <a:xfrm>
          <a:off x="734" y="242859"/>
          <a:ext cx="2975595" cy="1428285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923" tIns="165100" rIns="29392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34" y="242859"/>
        <a:ext cx="2975595" cy="1428285"/>
      </dsp:txXfrm>
    </dsp:sp>
    <dsp:sp modelId="{D9A17333-AC0F-4DBB-917D-09D4EAA7052A}">
      <dsp:nvSpPr>
        <dsp:cNvPr id="0" name=""/>
        <dsp:cNvSpPr/>
      </dsp:nvSpPr>
      <dsp:spPr>
        <a:xfrm>
          <a:off x="3214378" y="242859"/>
          <a:ext cx="2975595" cy="357071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923" tIns="0" rIns="293923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Top performing employees AND POSITIONS</a:t>
          </a:r>
          <a:br>
            <a:rPr lang="en-US" sz="2300" b="0" i="0" kern="1200" dirty="0"/>
          </a:br>
          <a:endParaRPr lang="en-US" sz="2300" kern="1200" dirty="0"/>
        </a:p>
      </dsp:txBody>
      <dsp:txXfrm>
        <a:off x="3214378" y="1671145"/>
        <a:ext cx="2975595" cy="2142428"/>
      </dsp:txXfrm>
    </dsp:sp>
    <dsp:sp modelId="{DDCBF862-AE90-47A0-B3B2-2C5CE4D5364B}">
      <dsp:nvSpPr>
        <dsp:cNvPr id="0" name=""/>
        <dsp:cNvSpPr/>
      </dsp:nvSpPr>
      <dsp:spPr>
        <a:xfrm>
          <a:off x="3214378" y="242859"/>
          <a:ext cx="2975595" cy="1428285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923" tIns="165100" rIns="29392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 dirty="0"/>
            <a:t>02</a:t>
          </a:r>
        </a:p>
      </dsp:txBody>
      <dsp:txXfrm>
        <a:off x="3214378" y="242859"/>
        <a:ext cx="2975595" cy="1428285"/>
      </dsp:txXfrm>
    </dsp:sp>
    <dsp:sp modelId="{4FD302D1-67CB-450C-B706-617F7A7C0046}">
      <dsp:nvSpPr>
        <dsp:cNvPr id="0" name=""/>
        <dsp:cNvSpPr/>
      </dsp:nvSpPr>
      <dsp:spPr>
        <a:xfrm>
          <a:off x="6428021" y="242859"/>
          <a:ext cx="2975595" cy="357071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923" tIns="0" rIns="293923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/>
            <a:t>3 HR strategies for revenue growth</a:t>
          </a:r>
          <a:endParaRPr lang="en-US" sz="2300" kern="1200" dirty="0"/>
        </a:p>
      </dsp:txBody>
      <dsp:txXfrm>
        <a:off x="6428021" y="1671145"/>
        <a:ext cx="2975595" cy="2142428"/>
      </dsp:txXfrm>
    </dsp:sp>
    <dsp:sp modelId="{2819FED9-F128-49E5-B692-DFE6E8F34AB0}">
      <dsp:nvSpPr>
        <dsp:cNvPr id="0" name=""/>
        <dsp:cNvSpPr/>
      </dsp:nvSpPr>
      <dsp:spPr>
        <a:xfrm>
          <a:off x="6428021" y="242859"/>
          <a:ext cx="2975595" cy="1428285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923" tIns="165100" rIns="29392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428021" y="242859"/>
        <a:ext cx="2975595" cy="14282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2406B5-86B5-40D1-9AAF-2B0650916053}">
      <dsp:nvSpPr>
        <dsp:cNvPr id="0" name=""/>
        <dsp:cNvSpPr/>
      </dsp:nvSpPr>
      <dsp:spPr>
        <a:xfrm>
          <a:off x="7986" y="138111"/>
          <a:ext cx="3160776" cy="948233"/>
        </a:xfrm>
        <a:prstGeom prst="chevron">
          <a:avLst>
            <a:gd name="adj" fmla="val 3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7080" tIns="117080" rIns="117080" bIns="1170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800" kern="1200"/>
            <a:t>Assume</a:t>
          </a:r>
        </a:p>
      </dsp:txBody>
      <dsp:txXfrm>
        <a:off x="292456" y="138111"/>
        <a:ext cx="2591836" cy="948233"/>
      </dsp:txXfrm>
    </dsp:sp>
    <dsp:sp modelId="{9DEFC6F4-CA54-4C98-B867-2218BA90A2E7}">
      <dsp:nvSpPr>
        <dsp:cNvPr id="0" name=""/>
        <dsp:cNvSpPr/>
      </dsp:nvSpPr>
      <dsp:spPr>
        <a:xfrm>
          <a:off x="7986" y="1086344"/>
          <a:ext cx="2876306" cy="283197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292" tIns="227292" rIns="227292" bIns="45458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Strategy 1: Assume consistent compensation structure and no growth in headcount.  Optimize by assuming company grows its book of business. </a:t>
          </a:r>
        </a:p>
      </dsp:txBody>
      <dsp:txXfrm>
        <a:off x="7986" y="1086344"/>
        <a:ext cx="2876306" cy="2831977"/>
      </dsp:txXfrm>
    </dsp:sp>
    <dsp:sp modelId="{0A2CCA2C-6F45-45C4-85FA-C035B02007C4}">
      <dsp:nvSpPr>
        <dsp:cNvPr id="0" name=""/>
        <dsp:cNvSpPr/>
      </dsp:nvSpPr>
      <dsp:spPr>
        <a:xfrm>
          <a:off x="3121787" y="138111"/>
          <a:ext cx="3160776" cy="948233"/>
        </a:xfrm>
        <a:prstGeom prst="chevron">
          <a:avLst>
            <a:gd name="adj" fmla="val 3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7080" tIns="117080" rIns="117080" bIns="1170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800" kern="1200"/>
            <a:t>Modify</a:t>
          </a:r>
        </a:p>
      </dsp:txBody>
      <dsp:txXfrm>
        <a:off x="3406257" y="138111"/>
        <a:ext cx="2591836" cy="948233"/>
      </dsp:txXfrm>
    </dsp:sp>
    <dsp:sp modelId="{347499C0-7736-4CA8-8D0C-802A0C8E42F5}">
      <dsp:nvSpPr>
        <dsp:cNvPr id="0" name=""/>
        <dsp:cNvSpPr/>
      </dsp:nvSpPr>
      <dsp:spPr>
        <a:xfrm>
          <a:off x="3121787" y="1086344"/>
          <a:ext cx="2876306" cy="283197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292" tIns="227292" rIns="227292" bIns="45458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Strategy 2: Modify the pay structure to boost incentives for employees &amp; maximize net revenue. </a:t>
          </a:r>
        </a:p>
      </dsp:txBody>
      <dsp:txXfrm>
        <a:off x="3121787" y="1086344"/>
        <a:ext cx="2876306" cy="2831977"/>
      </dsp:txXfrm>
    </dsp:sp>
    <dsp:sp modelId="{F0EA0CDC-ED5A-46CE-A2FB-BEA8A1745DF6}">
      <dsp:nvSpPr>
        <dsp:cNvPr id="0" name=""/>
        <dsp:cNvSpPr/>
      </dsp:nvSpPr>
      <dsp:spPr>
        <a:xfrm>
          <a:off x="6235588" y="138111"/>
          <a:ext cx="3160776" cy="948233"/>
        </a:xfrm>
        <a:prstGeom prst="chevron">
          <a:avLst>
            <a:gd name="adj" fmla="val 3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7080" tIns="117080" rIns="117080" bIns="1170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800" kern="1200"/>
            <a:t>Increase</a:t>
          </a:r>
        </a:p>
      </dsp:txBody>
      <dsp:txXfrm>
        <a:off x="6520058" y="138111"/>
        <a:ext cx="2591836" cy="948233"/>
      </dsp:txXfrm>
    </dsp:sp>
    <dsp:sp modelId="{436DC197-1F72-4277-B90A-D595EC334DE7}">
      <dsp:nvSpPr>
        <dsp:cNvPr id="0" name=""/>
        <dsp:cNvSpPr/>
      </dsp:nvSpPr>
      <dsp:spPr>
        <a:xfrm>
          <a:off x="6235588" y="1086344"/>
          <a:ext cx="2876306" cy="2831977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292" tIns="227292" rIns="227292" bIns="45458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Strategy 3: Increase employee count to generate revenue  </a:t>
          </a:r>
        </a:p>
      </dsp:txBody>
      <dsp:txXfrm>
        <a:off x="6235588" y="1086344"/>
        <a:ext cx="2876306" cy="28319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/3.0/" TargetMode="External"/><Relationship Id="rId4" Type="http://schemas.openxmlformats.org/officeDocument/2006/relationships/hyperlink" Target="https://cassandrajohn.com/2016/07/26/first-rules-of-data-analysi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&#10;&#10;Description automatically generated">
            <a:extLst>
              <a:ext uri="{FF2B5EF4-FFF2-40B4-BE49-F238E27FC236}">
                <a16:creationId xmlns:a16="http://schemas.microsoft.com/office/drawing/2014/main" id="{7077D591-BE8E-475B-AF0B-8E8C697E4D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90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027938-C3A4-4A7E-8E2A-2E22A587C5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6380" y="1952625"/>
            <a:ext cx="8825658" cy="1386481"/>
          </a:xfrm>
        </p:spPr>
        <p:txBody>
          <a:bodyPr>
            <a:normAutofit/>
          </a:bodyPr>
          <a:lstStyle/>
          <a:p>
            <a:r>
              <a:rPr lang="en-US" dirty="0"/>
              <a:t>HR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773360-9AF6-4ADA-AFD8-E41F07BBE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2580" y="3396255"/>
            <a:ext cx="8825658" cy="861420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STRATEGIC WORKFORCE PLANNING</a:t>
            </a:r>
          </a:p>
          <a:p>
            <a:r>
              <a:rPr lang="en-US" sz="28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FY 2019</a:t>
            </a:r>
          </a:p>
        </p:txBody>
      </p:sp>
      <p:sp>
        <p:nvSpPr>
          <p:cNvPr id="44" name="Rectangle 3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2847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CE856DF-494C-4BA0-9F98-CEA60C8EB4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9757479"/>
              </p:ext>
            </p:extLst>
          </p:nvPr>
        </p:nvGraphicFramePr>
        <p:xfrm>
          <a:off x="4295276" y="628000"/>
          <a:ext cx="7058016" cy="5522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2FF0361-716B-44F7-BFA7-766C858F2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83" y="762000"/>
            <a:ext cx="3529006" cy="4929188"/>
          </a:xfrm>
        </p:spPr>
        <p:txBody>
          <a:bodyPr anchor="ctr">
            <a:normAutofit fontScale="90000"/>
          </a:bodyPr>
          <a:lstStyle/>
          <a:p>
            <a:br>
              <a:rPr lang="en-US" sz="3100" dirty="0"/>
            </a:br>
            <a:br>
              <a:rPr lang="en-US" sz="3100" dirty="0"/>
            </a:br>
            <a:r>
              <a:rPr lang="en-US" sz="49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Modify</a:t>
            </a:r>
            <a:br>
              <a:rPr lang="en-US" sz="4900" dirty="0">
                <a:solidFill>
                  <a:schemeClr val="accent4"/>
                </a:solidFill>
              </a:rPr>
            </a:br>
            <a:br>
              <a:rPr lang="en-US" sz="3100" dirty="0"/>
            </a:br>
            <a:r>
              <a:rPr lang="en-US" sz="2200" dirty="0">
                <a:solidFill>
                  <a:schemeClr val="tx1">
                    <a:lumMod val="65000"/>
                  </a:schemeClr>
                </a:solidFill>
              </a:rPr>
              <a:t>Strategy 2: Modify the pay structure to boost incentives for employees &amp; maximize net revenue. </a:t>
            </a:r>
            <a:br>
              <a:rPr lang="en-US" sz="4000" dirty="0"/>
            </a:br>
            <a:br>
              <a:rPr lang="en-US" sz="3700" dirty="0"/>
            </a:b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890403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FF34-1C54-4480-AB82-9C539E7D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090" y="506609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Increase</a:t>
            </a:r>
            <a:br>
              <a:rPr lang="en-US" dirty="0">
                <a:solidFill>
                  <a:schemeClr val="accent4"/>
                </a:solidFill>
              </a:rPr>
            </a:br>
            <a:br>
              <a:rPr lang="en-US" dirty="0"/>
            </a:br>
            <a:r>
              <a:rPr lang="en-US" sz="2000" dirty="0">
                <a:solidFill>
                  <a:schemeClr val="tx1">
                    <a:lumMod val="65000"/>
                  </a:schemeClr>
                </a:solidFill>
              </a:rPr>
              <a:t>Strategy 3 -  Increase the headcount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F2785C4-672C-4084-B40E-89FC2DAE97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6641783"/>
              </p:ext>
            </p:extLst>
          </p:nvPr>
        </p:nvGraphicFramePr>
        <p:xfrm>
          <a:off x="3877354" y="1122003"/>
          <a:ext cx="6910387" cy="53519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41563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3C799-2A11-498D-B25F-8129C1513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112" y="370594"/>
            <a:ext cx="10058400" cy="1001005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</a:rPr>
              <a:t>Strategic Business solution to achieve </a:t>
            </a:r>
            <a:r>
              <a:rPr lang="en-US" sz="2700" b="1" u="sng" dirty="0">
                <a:solidFill>
                  <a:schemeClr val="tx1"/>
                </a:solidFill>
              </a:rPr>
              <a:t>$1B revenue goal </a:t>
            </a:r>
            <a:r>
              <a:rPr lang="en-US" sz="2700" b="1" dirty="0">
                <a:solidFill>
                  <a:schemeClr val="tx1"/>
                </a:solidFill>
              </a:rPr>
              <a:t>of the company</a:t>
            </a:r>
            <a:r>
              <a:rPr lang="en-US" sz="2700" dirty="0">
                <a:solidFill>
                  <a:schemeClr val="tx1"/>
                </a:solidFill>
              </a:rPr>
              <a:t> in 2019 = </a:t>
            </a:r>
            <a:r>
              <a:rPr lang="en-US" sz="2700" u="sng" dirty="0">
                <a:solidFill>
                  <a:schemeClr val="tx1"/>
                </a:solidFill>
              </a:rPr>
              <a:t>Combination of 3 strategies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endParaRPr lang="en-US" sz="1800" dirty="0">
              <a:solidFill>
                <a:schemeClr val="tx1"/>
              </a:solidFill>
            </a:endParaRP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30E60B8A-9D5E-4E6E-95AB-A1BF2BE060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9101732"/>
              </p:ext>
            </p:extLst>
          </p:nvPr>
        </p:nvGraphicFramePr>
        <p:xfrm>
          <a:off x="1419726" y="2029326"/>
          <a:ext cx="8783054" cy="44134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F684A251-7765-46B3-AAC7-C5640BF74AA1}"/>
              </a:ext>
            </a:extLst>
          </p:cNvPr>
          <p:cNvSpPr/>
          <p:nvPr/>
        </p:nvSpPr>
        <p:spPr>
          <a:xfrm>
            <a:off x="641683" y="1507504"/>
            <a:ext cx="106038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Strategic Business Solution = Assume + Modify + Increase</a:t>
            </a:r>
          </a:p>
        </p:txBody>
      </p:sp>
    </p:spTree>
    <p:extLst>
      <p:ext uri="{BB962C8B-B14F-4D97-AF65-F5344CB8AC3E}">
        <p14:creationId xmlns:p14="http://schemas.microsoft.com/office/powerpoint/2010/main" val="1221730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6A802-7B00-4463-A571-9719555F1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256423" cy="164198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/>
              <a:t>Conclusion</a:t>
            </a:r>
            <a:br>
              <a:rPr lang="en-US" sz="3600" b="1"/>
            </a:br>
            <a:r>
              <a:rPr lang="en-US" sz="3600" b="1"/>
              <a:t>Business Recommendations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D4A7377-E99C-4EDA-83FF-EBCFDE9635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6035" r="13203"/>
          <a:stretch/>
        </p:blipFill>
        <p:spPr>
          <a:xfrm>
            <a:off x="7554139" y="609601"/>
            <a:ext cx="3990160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73DC589F-62C7-410C-B96C-0F6243A47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Content Placeholder 8">
            <a:extLst>
              <a:ext uri="{FF2B5EF4-FFF2-40B4-BE49-F238E27FC236}">
                <a16:creationId xmlns:a16="http://schemas.microsoft.com/office/drawing/2014/main" id="{C04C715B-94D3-435F-AE66-83B7B555A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2438401"/>
            <a:ext cx="6258737" cy="38099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spc="200"/>
              <a:t>Combination of 3 strategies will be the best strategic business solution to achieve the goal Of $1B of the company in 2019</a:t>
            </a:r>
          </a:p>
          <a:p>
            <a:pPr marL="0" indent="0">
              <a:buNone/>
            </a:pPr>
            <a:endParaRPr lang="en-US" cap="all" spc="200"/>
          </a:p>
          <a:p>
            <a:r>
              <a:rPr lang="en-US" cap="all" spc="200"/>
              <a:t>Reward top performing employees from each group for company growth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11C056-1BFB-4F5D-8D26-5EF685D968C1}"/>
              </a:ext>
            </a:extLst>
          </p:cNvPr>
          <p:cNvSpPr txBox="1"/>
          <p:nvPr/>
        </p:nvSpPr>
        <p:spPr>
          <a:xfrm>
            <a:off x="8834904" y="6048343"/>
            <a:ext cx="270939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cassandrajohn.com/2016/07/26/first-rules-of-data-analysi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876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3B9D-07FE-4C74-8AA3-A859BB72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 b="1" dirty="0"/>
              <a:t>Purpose of this Model 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2810F68E-B523-4E05-95E0-3B766856B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2546224"/>
            <a:ext cx="4181475" cy="3342747"/>
          </a:xfrm>
        </p:spPr>
        <p:txBody>
          <a:bodyPr>
            <a:normAutofit/>
          </a:bodyPr>
          <a:lstStyle/>
          <a:p>
            <a:r>
              <a:rPr lang="en-US" sz="2400" b="1" dirty="0"/>
              <a:t>The purpose of this model is to optimize workforce planning to be in line with the $1B revenue goal of the company</a:t>
            </a:r>
            <a:endParaRPr lang="en-US" sz="2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04C02E2-D7C1-4F71-974A-713450D1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2" r="12595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81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5DC14-943F-47D6-8BF5-ABCB88399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/>
              <a:t>What does this model identify?</a:t>
            </a:r>
            <a:br>
              <a:rPr lang="en-US"/>
            </a:br>
            <a:endParaRPr lang="en-US" dirty="0"/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C172074F-0333-41B3-B73F-5A4ADCE8BD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9286896"/>
              </p:ext>
            </p:extLst>
          </p:nvPr>
        </p:nvGraphicFramePr>
        <p:xfrm>
          <a:off x="646111" y="2140085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4093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D06A4-ADCE-41D9-8CAC-24245E07F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05" y="1971674"/>
            <a:ext cx="3166146" cy="1406651"/>
          </a:xfrm>
        </p:spPr>
        <p:txBody>
          <a:bodyPr anchor="b">
            <a:normAutofit/>
          </a:bodyPr>
          <a:lstStyle/>
          <a:p>
            <a:r>
              <a:rPr lang="en-US" sz="4000" b="1" dirty="0"/>
              <a:t>ACCOUNT EXECUTIVE I</a:t>
            </a:r>
          </a:p>
        </p:txBody>
      </p:sp>
      <p:sp>
        <p:nvSpPr>
          <p:cNvPr id="33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6B43D5-69DB-4A24-A0C9-474BAD6E1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014" y="3443360"/>
            <a:ext cx="4315327" cy="1138666"/>
          </a:xfrm>
        </p:spPr>
        <p:txBody>
          <a:bodyPr>
            <a:normAutofit/>
          </a:bodyPr>
          <a:lstStyle/>
          <a:p>
            <a:r>
              <a:rPr lang="en-US" sz="1800" dirty="0"/>
              <a:t>Number of Executives:	310</a:t>
            </a:r>
          </a:p>
          <a:p>
            <a:r>
              <a:rPr lang="en-US" sz="1800" dirty="0"/>
              <a:t>Accounts Closed: 		6061</a:t>
            </a:r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DF6DF39D-2987-4768-946A-D777AFBB3D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747053"/>
              </p:ext>
            </p:extLst>
          </p:nvPr>
        </p:nvGraphicFramePr>
        <p:xfrm>
          <a:off x="4567737" y="1483768"/>
          <a:ext cx="6806115" cy="50614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14961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D06A4-ADCE-41D9-8CAC-24245E07F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04" y="1957138"/>
            <a:ext cx="3249363" cy="1421188"/>
          </a:xfrm>
        </p:spPr>
        <p:txBody>
          <a:bodyPr anchor="b">
            <a:normAutofit/>
          </a:bodyPr>
          <a:lstStyle/>
          <a:p>
            <a:r>
              <a:rPr lang="en-US" sz="4000" b="1" dirty="0"/>
              <a:t>ACCOUNT EXECUTIVE II</a:t>
            </a:r>
          </a:p>
        </p:txBody>
      </p:sp>
      <p:sp>
        <p:nvSpPr>
          <p:cNvPr id="33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6B43D5-69DB-4A24-A0C9-474BAD6E1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014" y="3443360"/>
            <a:ext cx="4315327" cy="1138666"/>
          </a:xfrm>
        </p:spPr>
        <p:txBody>
          <a:bodyPr>
            <a:normAutofit/>
          </a:bodyPr>
          <a:lstStyle/>
          <a:p>
            <a:r>
              <a:rPr lang="en-US" sz="1800" dirty="0"/>
              <a:t>Number of Executives:	342</a:t>
            </a:r>
          </a:p>
          <a:p>
            <a:r>
              <a:rPr lang="en-US" sz="1800" dirty="0"/>
              <a:t>Accounts Closed: 		6909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DF6DF39D-2987-4768-946A-D777AFBB3D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6867081"/>
              </p:ext>
            </p:extLst>
          </p:nvPr>
        </p:nvGraphicFramePr>
        <p:xfrm>
          <a:off x="4652961" y="1459705"/>
          <a:ext cx="6736934" cy="5021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55048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D06A4-ADCE-41D9-8CAC-24245E07F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04" y="1971674"/>
            <a:ext cx="3566195" cy="1406651"/>
          </a:xfrm>
        </p:spPr>
        <p:txBody>
          <a:bodyPr anchor="b">
            <a:normAutofit/>
          </a:bodyPr>
          <a:lstStyle/>
          <a:p>
            <a:r>
              <a:rPr lang="en-US" sz="4000" b="1" dirty="0"/>
              <a:t>ACCOUNT EXECUTIVE III</a:t>
            </a:r>
          </a:p>
        </p:txBody>
      </p:sp>
      <p:sp>
        <p:nvSpPr>
          <p:cNvPr id="33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6B43D5-69DB-4A24-A0C9-474BAD6E1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014" y="3443360"/>
            <a:ext cx="4315327" cy="1138666"/>
          </a:xfrm>
        </p:spPr>
        <p:txBody>
          <a:bodyPr>
            <a:normAutofit/>
          </a:bodyPr>
          <a:lstStyle/>
          <a:p>
            <a:r>
              <a:rPr lang="en-US" sz="1800" dirty="0"/>
              <a:t>Number of Executives:	347</a:t>
            </a:r>
          </a:p>
          <a:p>
            <a:r>
              <a:rPr lang="en-US" sz="1800" dirty="0"/>
              <a:t>Accounts Closed: 		7030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DF6DF39D-2987-4768-946A-D777AFBB3D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3800750"/>
              </p:ext>
            </p:extLst>
          </p:nvPr>
        </p:nvGraphicFramePr>
        <p:xfrm>
          <a:off x="4619625" y="1476375"/>
          <a:ext cx="7219949" cy="50286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25172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5BEA3-C4C5-4910-8646-EB5A64243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810" y="441158"/>
            <a:ext cx="10320087" cy="187793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900" b="1" dirty="0"/>
              <a:t>Top Employee From Each Position</a:t>
            </a:r>
          </a:p>
          <a:p>
            <a:pPr marL="0" indent="0">
              <a:buNone/>
            </a:pPr>
            <a:endParaRPr lang="en-US" sz="2400" b="1" dirty="0"/>
          </a:p>
          <a:p>
            <a:r>
              <a:rPr lang="en-US" b="1" dirty="0"/>
              <a:t>Account Executive I		Nathalie </a:t>
            </a:r>
            <a:r>
              <a:rPr lang="en-US" b="1" dirty="0" err="1"/>
              <a:t>Bowerbank</a:t>
            </a:r>
            <a:r>
              <a:rPr lang="en-US" b="1" dirty="0"/>
              <a:t>			 $1,230,202.00 </a:t>
            </a:r>
          </a:p>
          <a:p>
            <a:r>
              <a:rPr lang="en-US" b="1" dirty="0"/>
              <a:t>Account Executive II		Darryl </a:t>
            </a:r>
            <a:r>
              <a:rPr lang="en-US" b="1" dirty="0" err="1"/>
              <a:t>Worgan</a:t>
            </a:r>
            <a:r>
              <a:rPr lang="en-US" b="1" dirty="0"/>
              <a:t>				 $1,369,014.00 </a:t>
            </a:r>
          </a:p>
          <a:p>
            <a:r>
              <a:rPr lang="en-US" b="1" dirty="0"/>
              <a:t>Account Executive III		</a:t>
            </a:r>
            <a:r>
              <a:rPr lang="en-US" b="1" dirty="0" err="1"/>
              <a:t>Shaylynn</a:t>
            </a:r>
            <a:r>
              <a:rPr lang="en-US" b="1" dirty="0"/>
              <a:t> Southern			 $1,280,079.00 </a:t>
            </a:r>
          </a:p>
        </p:txBody>
      </p:sp>
      <p:graphicFrame>
        <p:nvGraphicFramePr>
          <p:cNvPr id="10" name="Content Placeholder 15">
            <a:extLst>
              <a:ext uri="{FF2B5EF4-FFF2-40B4-BE49-F238E27FC236}">
                <a16:creationId xmlns:a16="http://schemas.microsoft.com/office/drawing/2014/main" id="{097D34BC-17AD-434C-B559-60E5BF49CA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0471599"/>
              </p:ext>
            </p:extLst>
          </p:nvPr>
        </p:nvGraphicFramePr>
        <p:xfrm>
          <a:off x="1363578" y="2478505"/>
          <a:ext cx="8494296" cy="38821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75881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45BF8-FA4A-42B2-B60C-799A4CCE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 sz="5400" b="1" dirty="0"/>
              <a:t>Strategies</a:t>
            </a:r>
            <a:endParaRPr lang="en-US" sz="5400" dirty="0"/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E8AF62A5-FEA6-40CF-92C6-ED1FC23B04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2222134"/>
              </p:ext>
            </p:extLst>
          </p:nvPr>
        </p:nvGraphicFramePr>
        <p:xfrm>
          <a:off x="646111" y="2140085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7442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00AFE-8B87-427D-B4E5-3B04C478F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263" y="1421009"/>
            <a:ext cx="3850105" cy="4338106"/>
          </a:xfrm>
        </p:spPr>
        <p:txBody>
          <a:bodyPr anchor="ctr">
            <a:normAutofit fontScale="90000"/>
          </a:bodyPr>
          <a:lstStyle/>
          <a:p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</a:t>
            </a:r>
            <a:r>
              <a:rPr lang="en-US" sz="4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Assume</a:t>
            </a:r>
            <a:r>
              <a:rPr lang="en-US" sz="3600" dirty="0"/>
              <a:t> </a:t>
            </a:r>
            <a:br>
              <a:rPr lang="en-US" sz="3600" dirty="0"/>
            </a:br>
            <a:br>
              <a:rPr lang="en-US" sz="2400" dirty="0"/>
            </a:br>
            <a:r>
              <a:rPr lang="en-US" sz="2200" dirty="0">
                <a:solidFill>
                  <a:schemeClr val="tx1">
                    <a:lumMod val="65000"/>
                  </a:schemeClr>
                </a:solidFill>
              </a:rPr>
              <a:t>Strategy 1:- Assume consistent compensation structure and no growth in headcount.  Optimize by assuming company grows its book of business.</a:t>
            </a: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9DF6E3F-A76D-4E0F-8AF0-2D2A797DC8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4789283"/>
              </p:ext>
            </p:extLst>
          </p:nvPr>
        </p:nvGraphicFramePr>
        <p:xfrm>
          <a:off x="4383506" y="1043208"/>
          <a:ext cx="6910387" cy="51726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75248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Microsoft Office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Wingdings</vt:lpstr>
      <vt:lpstr>Wingdings 3</vt:lpstr>
      <vt:lpstr>Ion</vt:lpstr>
      <vt:lpstr>HR MODEL</vt:lpstr>
      <vt:lpstr>Purpose of this Model </vt:lpstr>
      <vt:lpstr>What does this model identify? </vt:lpstr>
      <vt:lpstr>ACCOUNT EXECUTIVE I</vt:lpstr>
      <vt:lpstr>ACCOUNT EXECUTIVE II</vt:lpstr>
      <vt:lpstr>ACCOUNT EXECUTIVE III</vt:lpstr>
      <vt:lpstr>PowerPoint Presentation</vt:lpstr>
      <vt:lpstr>Strategies</vt:lpstr>
      <vt:lpstr>    Assume   Strategy 1:- Assume consistent compensation structure and no growth in headcount.  Optimize by assuming company grows its book of business.    </vt:lpstr>
      <vt:lpstr>  Modify  Strategy 2: Modify the pay structure to boost incentives for employees &amp; maximize net revenue.   </vt:lpstr>
      <vt:lpstr>Increase  Strategy 3 -  Increase the headcount</vt:lpstr>
      <vt:lpstr>Strategic Business solution to achieve $1B revenue goal of the company in 2019 = Combination of 3 strategies    </vt:lpstr>
      <vt:lpstr>Conclusion Business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 MODEL</dc:title>
  <dc:creator>wilmo</dc:creator>
  <cp:lastModifiedBy>wilmo</cp:lastModifiedBy>
  <cp:revision>1</cp:revision>
  <dcterms:created xsi:type="dcterms:W3CDTF">2020-07-27T05:23:00Z</dcterms:created>
  <dcterms:modified xsi:type="dcterms:W3CDTF">2020-07-27T05:23:08Z</dcterms:modified>
</cp:coreProperties>
</file>